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91" r:id="rId3"/>
    <p:sldId id="292" r:id="rId4"/>
    <p:sldId id="293" r:id="rId5"/>
    <p:sldId id="295" r:id="rId6"/>
    <p:sldId id="294" r:id="rId7"/>
    <p:sldId id="264" r:id="rId8"/>
    <p:sldId id="274" r:id="rId9"/>
    <p:sldId id="270" r:id="rId10"/>
    <p:sldId id="272" r:id="rId11"/>
    <p:sldId id="287" r:id="rId12"/>
    <p:sldId id="273" r:id="rId13"/>
    <p:sldId id="277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278" r:id="rId22"/>
    <p:sldId id="279" r:id="rId23"/>
    <p:sldId id="275" r:id="rId24"/>
    <p:sldId id="280" r:id="rId25"/>
    <p:sldId id="288" r:id="rId26"/>
    <p:sldId id="281" r:id="rId27"/>
    <p:sldId id="283" r:id="rId28"/>
    <p:sldId id="282" r:id="rId29"/>
    <p:sldId id="302" r:id="rId30"/>
    <p:sldId id="263" r:id="rId31"/>
    <p:sldId id="28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ma vitz" initials="mv [6] [2]" lastIdx="1" clrIdx="6">
    <p:extLst/>
  </p:cmAuthor>
  <p:cmAuthor id="1" name="mama vitz" initials="mv" lastIdx="1" clrIdx="0">
    <p:extLst/>
  </p:cmAuthor>
  <p:cmAuthor id="2" name="mama vitz" initials="mv [2]" lastIdx="1" clrIdx="1">
    <p:extLst/>
  </p:cmAuthor>
  <p:cmAuthor id="3" name="mama vitz" initials="mv [3]" lastIdx="1" clrIdx="2">
    <p:extLst/>
  </p:cmAuthor>
  <p:cmAuthor id="4" name="mama vitz" initials="mv [4]" lastIdx="1" clrIdx="3">
    <p:extLst/>
  </p:cmAuthor>
  <p:cmAuthor id="5" name="mama vitz" initials="mv [5]" lastIdx="1" clrIdx="4">
    <p:extLst/>
  </p:cmAuthor>
  <p:cmAuthor id="6" name="mama vitz" initials="mv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745"/>
    <p:restoredTop sz="99533" autoAdjust="0"/>
  </p:normalViewPr>
  <p:slideViewPr>
    <p:cSldViewPr snapToGrid="0" snapToObjects="1">
      <p:cViewPr>
        <p:scale>
          <a:sx n="76" d="100"/>
          <a:sy n="76" d="100"/>
        </p:scale>
        <p:origin x="-178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7-09-06T20:46:11.614" idx="1">
    <p:pos x="6379" y="2010"/>
    <p:text>vielleicht das Video von Frau Dr. Gerber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958F-B8EE-6A41-BAB3-302C0BF859A5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E16C4-1632-F34F-AF48-40D976B439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4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5E4880-0338-CA45-8A3B-E83F653737FF}" type="slidenum">
              <a:rPr lang="de-CH" sz="1200"/>
              <a:pPr eaLnBrk="1" hangingPunct="1"/>
              <a:t>4</a:t>
            </a:fld>
            <a:endParaRPr lang="de-CH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5E4880-0338-CA45-8A3B-E83F653737FF}" type="slidenum">
              <a:rPr lang="de-CH" sz="1200"/>
              <a:pPr eaLnBrk="1" hangingPunct="1"/>
              <a:t>5</a:t>
            </a:fld>
            <a:endParaRPr lang="de-CH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ECF284-466E-8B49-A59F-92E57DB83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9650C709-8C46-2448-8EC6-908F6090C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8C216DC-C169-8F44-B13B-011C8358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CD4F6BE-A667-9148-8D9A-3E8A4898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6E945AE-1E1A-E747-A2BB-4B7A7249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10" descr="VirtaMed_Logo_BG-white-color-no_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822948" y="451908"/>
            <a:ext cx="1923761" cy="3608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 userDrawn="1"/>
        </p:nvSpPr>
        <p:spPr>
          <a:xfrm flipV="1">
            <a:off x="0" y="-2"/>
            <a:ext cx="12191999" cy="3153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 flipV="1">
            <a:off x="1" y="6486935"/>
            <a:ext cx="12191999" cy="371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 userDrawn="1"/>
        </p:nvSpPr>
        <p:spPr>
          <a:xfrm flipH="1">
            <a:off x="9055890" y="6486936"/>
            <a:ext cx="3136109" cy="323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aseline="0" dirty="0" smtClean="0"/>
              <a:t>© </a:t>
            </a:r>
            <a:r>
              <a:rPr lang="en-US" sz="1500" baseline="0" dirty="0" err="1" smtClean="0"/>
              <a:t>VirtaMed</a:t>
            </a:r>
            <a:r>
              <a:rPr lang="en-US" sz="1500" baseline="0" dirty="0" smtClean="0"/>
              <a:t> 2017</a:t>
            </a:r>
            <a:endParaRPr lang="en-US" sz="1500" baseline="0" dirty="0"/>
          </a:p>
        </p:txBody>
      </p:sp>
    </p:spTree>
    <p:extLst>
      <p:ext uri="{BB962C8B-B14F-4D97-AF65-F5344CB8AC3E}">
        <p14:creationId xmlns:p14="http://schemas.microsoft.com/office/powerpoint/2010/main" val="35125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AD5D55B-8745-CE43-91DA-E7028A88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>
            <a:extLst>
              <a:ext uri="{FF2B5EF4-FFF2-40B4-BE49-F238E27FC236}">
                <a16:creationId xmlns="" xmlns:a16="http://schemas.microsoft.com/office/drawing/2014/main" id="{FFA6BB28-6B73-574A-BAD5-173924C6E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A65356F-D1D2-A745-98C7-9B1F63D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2EAF60D-63CC-0949-97D1-B81F8FC3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7B2EA4C-918F-8649-BEF6-E2B3F1DA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7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E9565215-C57E-0E49-B4FC-E8C5238C0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>
            <a:extLst>
              <a:ext uri="{FF2B5EF4-FFF2-40B4-BE49-F238E27FC236}">
                <a16:creationId xmlns="" xmlns:a16="http://schemas.microsoft.com/office/drawing/2014/main" id="{D812010D-B042-F64E-B87D-259C0590E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62CA8A3-F505-9944-98B9-DE4F7268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216C00F-DE05-8F4B-92CB-3E72A5E7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4A41BCB-AED6-124E-9786-8421D2AA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03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C13186-3C20-DD47-935F-4473E042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3885E6E-56A5-1640-9DBB-5E16DE25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D710E07-8A3F-2C47-B94C-E4FE9851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39CC88C-D00C-8042-B1F2-EB46D19A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4070BC8-AAAD-9C48-9A26-41EAA1DE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2975"/>
            <a:ext cx="2743200" cy="365125"/>
          </a:xfrm>
        </p:spPr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15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B161D3-8466-7644-A35D-6B49C346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0F38427-4094-5740-870D-01D693CE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653744A-0E5A-9E42-8C10-9BE5CAE0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054564-591E-0C4C-965A-F4494B02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8D2884F-F3F1-0E4A-AD3B-2A8E6615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69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4461CE-FCE7-0549-BE45-15ED9154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80FECF7-2F41-1841-BBE6-0E8543665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EF28163-A91F-AF42-9A05-6E00BAE46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1A42890-73B2-BD42-ABD0-4DB8D2DB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CE647411-F9F2-E042-ADEE-6F70DBE7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FADED33-3C7F-3C42-A87E-33AC1A66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29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2B711F-2791-6C40-817B-25FD1D55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DAD53DA-AA17-704A-A8CF-598B0B69D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3CC3CFDF-35C0-F54B-B8E7-89E5AD6F7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43F125E9-0A31-6146-8AA6-B1C6C1DDD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5B476CA9-206D-994A-9571-8E78D0788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BA440F13-B2BF-B742-8BD0-01B01773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CE23223C-BDFF-294B-B4A1-ACBE871A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1D0BF724-2802-FB42-8C71-0EA53CFE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24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CE654C-D11E-7146-9205-ED5DB5C3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F28018A2-1F4C-734A-8A84-39AF9FE4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4400C08-7C15-BF42-996A-6A9EF79A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E4F89A92-54EA-C14E-BEAA-7FEC8218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2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5BA2801-7A97-5544-89A0-9DAE0032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BE017E1-0466-6A4B-B218-F0A2B03E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7D63098A-83B5-2841-A5BF-DDEDDF43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2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610C9A-9BE0-194E-A389-407FCAB9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648F72D-E4F7-1F44-B0FD-6297AE5C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1625FD6-6401-A14C-A86F-BCDF0234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BF545C8-F1B3-E84C-8807-387AD671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8698832-DDB1-2A44-9E1D-704202F7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2197B92-36F6-D348-8206-328F6ABA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268CE1-7FDD-0F48-9996-E7377C0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4792847A-2BF6-E74F-9D12-35A9B6BE0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E67C83EE-0396-7349-B3B9-8CC30EEB1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32B3407-930A-C546-B063-07381768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1F496FB-E590-2846-8052-A4ACFB53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3CE48A52-DB0F-F247-862A-53BC8E1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E60BD423-BD1D-BB44-8138-20D6AF14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54A2B8E-6F73-614E-B4A4-44AB5890F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FAE0144-B64C-4F41-A5CF-0009B382B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F6B4-A362-2B49-8E9F-5818EC8C7BA2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A46750A-4DDB-9445-8600-D38D671C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7B49234-793B-BC43-819E-9DBF38399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7FBE-1FA0-F84B-A33F-FAD6DBBF9FF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10" descr="VirtaMed_Logo_BG-white-color-no_su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8827373" y="335533"/>
            <a:ext cx="3351591" cy="6287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 userDrawn="1"/>
        </p:nvSpPr>
        <p:spPr>
          <a:xfrm flipV="1">
            <a:off x="0" y="-2"/>
            <a:ext cx="12191999" cy="3153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 flipV="1">
            <a:off x="1" y="6486935"/>
            <a:ext cx="12191999" cy="371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 userDrawn="1"/>
        </p:nvSpPr>
        <p:spPr>
          <a:xfrm flipH="1">
            <a:off x="9055890" y="6486936"/>
            <a:ext cx="3136109" cy="323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baseline="0" dirty="0" smtClean="0"/>
              <a:t>© </a:t>
            </a:r>
            <a:r>
              <a:rPr lang="en-US" sz="1500" baseline="0" dirty="0" err="1" smtClean="0"/>
              <a:t>VirtaMed</a:t>
            </a:r>
            <a:r>
              <a:rPr lang="en-US" sz="1500" baseline="0" dirty="0" smtClean="0"/>
              <a:t> - </a:t>
            </a:r>
            <a:r>
              <a:rPr lang="en-US" sz="900" baseline="0" dirty="0" smtClean="0"/>
              <a:t>mv</a:t>
            </a:r>
            <a:r>
              <a:rPr lang="en-US" sz="1500" baseline="0" dirty="0" smtClean="0"/>
              <a:t> 2017</a:t>
            </a:r>
            <a:endParaRPr lang="en-US" sz="1500" baseline="0" dirty="0"/>
          </a:p>
        </p:txBody>
      </p:sp>
    </p:spTree>
    <p:extLst>
      <p:ext uri="{BB962C8B-B14F-4D97-AF65-F5344CB8AC3E}">
        <p14:creationId xmlns:p14="http://schemas.microsoft.com/office/powerpoint/2010/main" val="24994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gery.uwa.edu.a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r="14995"/>
          <a:stretch/>
        </p:blipFill>
        <p:spPr>
          <a:xfrm>
            <a:off x="2261062" y="1372327"/>
            <a:ext cx="6982691" cy="452549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1356602" y="4526376"/>
            <a:ext cx="10515600" cy="78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Важность </a:t>
            </a:r>
            <a:r>
              <a:rPr lang="ru-RU" sz="2800" b="1" dirty="0" err="1" smtClean="0"/>
              <a:t>симуляционного</a:t>
            </a:r>
            <a:r>
              <a:rPr lang="ru-RU" sz="2800" b="1" dirty="0" smtClean="0"/>
              <a:t> обучения в хирургии</a:t>
            </a:r>
            <a:endParaRPr lang="de-DE" sz="2800" b="1" dirty="0"/>
          </a:p>
          <a:p>
            <a:endParaRPr lang="de-DE" sz="3400" b="1" u="sng" dirty="0"/>
          </a:p>
        </p:txBody>
      </p:sp>
    </p:spTree>
    <p:extLst>
      <p:ext uri="{BB962C8B-B14F-4D97-AF65-F5344CB8AC3E}">
        <p14:creationId xmlns:p14="http://schemas.microsoft.com/office/powerpoint/2010/main" val="2479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481667"/>
            <a:ext cx="10515600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dirty="0"/>
          </a:p>
          <a:p>
            <a:r>
              <a:rPr lang="en-US" sz="2800" dirty="0" smtClean="0"/>
              <a:t>	</a:t>
            </a:r>
            <a:r>
              <a:rPr lang="ru-RU" sz="2000" dirty="0" smtClean="0"/>
              <a:t>знания </a:t>
            </a:r>
            <a:r>
              <a:rPr lang="ru-RU" sz="2000" dirty="0"/>
              <a:t>и умения</a:t>
            </a:r>
            <a:r>
              <a:rPr lang="en-US" sz="2000" dirty="0"/>
              <a:t> 	</a:t>
            </a:r>
            <a:r>
              <a:rPr lang="ru-RU" sz="2000" dirty="0" smtClean="0"/>
              <a:t>                      </a:t>
            </a:r>
            <a:r>
              <a:rPr lang="en-US" sz="2000" dirty="0" smtClean="0"/>
              <a:t>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когнитивные навыки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психомоторные способности </a:t>
            </a:r>
            <a:r>
              <a:rPr lang="en-US" sz="2000" dirty="0"/>
              <a:t>	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моторные навыки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не-технические </a:t>
            </a:r>
            <a:r>
              <a:rPr lang="ru-RU" sz="2000" dirty="0" smtClean="0"/>
              <a:t>навыки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принятие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решений, умение работать в команде </a:t>
            </a:r>
            <a:r>
              <a:rPr lang="en-US" sz="2000" dirty="0"/>
              <a:t>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отношение </a:t>
            </a:r>
            <a:r>
              <a:rPr lang="en-US" sz="2000" dirty="0"/>
              <a:t>			</a:t>
            </a:r>
            <a:r>
              <a:rPr lang="ru-RU" sz="2000" dirty="0"/>
              <a:t>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профессиональная среда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эмоциональное состояние </a:t>
            </a:r>
            <a:r>
              <a:rPr lang="en-US" sz="2000" dirty="0"/>
              <a:t>	        </a:t>
            </a:r>
            <a:r>
              <a:rPr lang="az-Cyrl-AZ" sz="2000" dirty="0">
                <a:solidFill>
                  <a:schemeClr val="accent1">
                    <a:lumMod val="75000"/>
                  </a:schemeClr>
                </a:solidFill>
              </a:rPr>
              <a:t>страх </a:t>
            </a:r>
            <a:r>
              <a:rPr lang="en-US" sz="2000" dirty="0"/>
              <a:t>		</a:t>
            </a:r>
            <a:br>
              <a:rPr lang="en-US" sz="2000" dirty="0"/>
            </a:br>
            <a:r>
              <a:rPr lang="ru-RU" sz="2000" dirty="0"/>
              <a:t>физическое состояние </a:t>
            </a:r>
            <a:r>
              <a:rPr lang="en-US" sz="2000" dirty="0"/>
              <a:t>		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усталость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z-Cyrl-AZ" sz="2000" dirty="0"/>
              <a:t>особенности </a:t>
            </a:r>
            <a:r>
              <a:rPr lang="az-Cyrl-AZ" sz="2000" dirty="0" smtClean="0"/>
              <a:t>характера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интроверт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экстраверт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de-CH" sz="2400" dirty="0"/>
              <a:t>		</a:t>
            </a:r>
          </a:p>
          <a:p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78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u="sng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F293065-E4BC-9244-B6D5-F59BB7708676}"/>
              </a:ext>
            </a:extLst>
          </p:cNvPr>
          <p:cNvSpPr txBox="1"/>
          <p:nvPr/>
        </p:nvSpPr>
        <p:spPr>
          <a:xfrm>
            <a:off x="0" y="619457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b="0" i="0" dirty="0">
                <a:solidFill>
                  <a:srgbClr val="000000"/>
                </a:solidFill>
                <a:effectLst/>
                <a:latin typeface="Helvetica-Light"/>
              </a:rPr>
              <a:t>Vozenilek J et al: See one, do one, teach on: Advanced technology in medical education; Acad E,erg Med, 2004, 11 (11): 1149-1154</a:t>
            </a:r>
            <a:endParaRPr lang="de-DE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1" y="2867174"/>
            <a:ext cx="2387600" cy="33274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7242067" y="4740603"/>
            <a:ext cx="1280164" cy="1662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95400" y="8687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z-Cyrl-AZ" b="1" dirty="0"/>
              <a:t>Факторы, влияющие на</a:t>
            </a:r>
            <a:r>
              <a:rPr lang="de-DE" b="1" dirty="0"/>
              <a:t> </a:t>
            </a:r>
            <a:r>
              <a:rPr lang="az-Cyrl-AZ" b="1" dirty="0"/>
              <a:t>выполнение упражнения</a:t>
            </a:r>
            <a:r>
              <a:rPr lang="de-DE" b="1" dirty="0"/>
              <a:t>,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которые могут быть улучшены при помощи симуляции</a:t>
            </a:r>
            <a:endParaRPr lang="de-DE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F293065-E4BC-9244-B6D5-F59BB7708676}"/>
              </a:ext>
            </a:extLst>
          </p:cNvPr>
          <p:cNvSpPr txBox="1"/>
          <p:nvPr/>
        </p:nvSpPr>
        <p:spPr>
          <a:xfrm>
            <a:off x="0" y="619457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b="0" i="0" dirty="0">
                <a:solidFill>
                  <a:srgbClr val="000000"/>
                </a:solidFill>
                <a:effectLst/>
                <a:latin typeface="Helvetica-Light"/>
              </a:rPr>
              <a:t>Vozenilek J et al: See one, do one, teach on: Advanced technology in medical education; Acad E,erg Med, 2004, 11 (11): 1149-1154</a:t>
            </a:r>
            <a:endParaRPr lang="de-DE" sz="1200" dirty="0"/>
          </a:p>
        </p:txBody>
      </p:sp>
      <p:sp>
        <p:nvSpPr>
          <p:cNvPr id="2" name="Rechteck 1"/>
          <p:cNvSpPr/>
          <p:nvPr/>
        </p:nvSpPr>
        <p:spPr>
          <a:xfrm>
            <a:off x="2068872" y="3034267"/>
            <a:ext cx="865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Видеоролик</a:t>
            </a:r>
            <a:r>
              <a:rPr lang="de-DE" dirty="0" smtClean="0"/>
              <a:t> 1. '12Knee_VirtaMed </a:t>
            </a:r>
            <a:r>
              <a:rPr lang="ru-RU" dirty="0" err="1" smtClean="0"/>
              <a:t>АртроС</a:t>
            </a:r>
            <a:r>
              <a:rPr lang="ru-RU" dirty="0" smtClean="0"/>
              <a:t>, модуль </a:t>
            </a:r>
            <a:r>
              <a:rPr lang="ru-RU" dirty="0" err="1" smtClean="0"/>
              <a:t>артроскопии</a:t>
            </a:r>
            <a:r>
              <a:rPr lang="ru-RU" dirty="0" smtClean="0"/>
              <a:t> коленного сустава</a:t>
            </a:r>
            <a:r>
              <a:rPr lang="de-DE" dirty="0" smtClean="0"/>
              <a:t>.mp4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4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549400"/>
            <a:ext cx="10515600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en-US" sz="2400" b="1" dirty="0" smtClean="0"/>
              <a:t>Professional instruction – instructed trainees learn faster</a:t>
            </a:r>
          </a:p>
          <a:p>
            <a:pPr marL="0"/>
            <a:r>
              <a:rPr lang="en-US" sz="1200" dirty="0" err="1" smtClean="0"/>
              <a:t>Klahr</a:t>
            </a:r>
            <a:r>
              <a:rPr lang="en-US" sz="1200" dirty="0" smtClean="0"/>
              <a:t> et al, The equivalence of learning paths in early science instruction, Psychological Science, 15:661-667 (2004)</a:t>
            </a:r>
          </a:p>
          <a:p>
            <a:pPr marL="0"/>
            <a:endParaRPr lang="en-US" sz="1100" b="1" dirty="0" smtClean="0"/>
          </a:p>
          <a:p>
            <a:pPr marL="0" indent="0"/>
            <a:r>
              <a:rPr lang="en-US" sz="2400" b="1" dirty="0" smtClean="0"/>
              <a:t>Self-esteem and self-assessment -  recognize own incompetence as self-esteem doesn’t improve performance</a:t>
            </a:r>
          </a:p>
          <a:p>
            <a:pPr marL="0"/>
            <a:r>
              <a:rPr lang="en-US" sz="1200" dirty="0" smtClean="0"/>
              <a:t>Dunning et al., Why people fail to recognize their own incompetence, Current Directions in Psychological Science, 12(3):83-87 (2003)</a:t>
            </a:r>
          </a:p>
          <a:p>
            <a:pPr marL="0"/>
            <a:endParaRPr lang="en-US" sz="1100" dirty="0" smtClean="0"/>
          </a:p>
          <a:p>
            <a:pPr marL="0"/>
            <a:r>
              <a:rPr lang="en-US" sz="2400" b="1" dirty="0" smtClean="0"/>
              <a:t>Repetitive training </a:t>
            </a:r>
          </a:p>
          <a:p>
            <a:pPr marL="0"/>
            <a:r>
              <a:rPr lang="en-US" sz="2400" b="1" dirty="0" smtClean="0"/>
              <a:t>Retention of  motor skills depends on the degree to which the skill was perfected </a:t>
            </a:r>
            <a:r>
              <a:rPr lang="en-US" sz="1200" dirty="0" smtClean="0"/>
              <a:t>Von </a:t>
            </a:r>
            <a:r>
              <a:rPr lang="en-US" sz="1200" dirty="0" err="1" smtClean="0"/>
              <a:t>Websky</a:t>
            </a:r>
            <a:r>
              <a:rPr lang="en-US" sz="1200" dirty="0" smtClean="0"/>
              <a:t> et al., </a:t>
            </a:r>
            <a:r>
              <a:rPr lang="en-US" sz="1200" dirty="0" err="1" smtClean="0"/>
              <a:t>Acess</a:t>
            </a:r>
            <a:r>
              <a:rPr lang="en-US" sz="1200" dirty="0" smtClean="0"/>
              <a:t> to a simulator is not enough: the benefits of virtual </a:t>
            </a:r>
            <a:r>
              <a:rPr lang="en-US" sz="1200" dirty="0" err="1" smtClean="0"/>
              <a:t>rality</a:t>
            </a:r>
            <a:r>
              <a:rPr lang="en-US" sz="1200" dirty="0" smtClean="0"/>
              <a:t> training based on peer-group derived benchmarks – a randomized  controlled trial, World J </a:t>
            </a:r>
            <a:r>
              <a:rPr lang="en-US" sz="1200" dirty="0" err="1" smtClean="0"/>
              <a:t>Surg</a:t>
            </a:r>
            <a:r>
              <a:rPr lang="en-US" sz="1200" dirty="0" smtClean="0"/>
              <a:t>, 37 (11), 2534-41 (2013)</a:t>
            </a:r>
          </a:p>
          <a:p>
            <a:pPr marL="0"/>
            <a:r>
              <a:rPr lang="en-US" sz="1200" dirty="0" smtClean="0">
                <a:hlinkClick r:id="rId2"/>
              </a:rPr>
              <a:t>www.surgery.uwa.edu.at</a:t>
            </a:r>
            <a:endParaRPr lang="en-US" sz="1200" dirty="0" smtClean="0"/>
          </a:p>
          <a:p>
            <a:pPr marL="0"/>
            <a:endParaRPr lang="en-US" sz="1200" b="1" dirty="0" smtClean="0"/>
          </a:p>
          <a:p>
            <a:pPr marL="0"/>
            <a:r>
              <a:rPr lang="en-US" sz="2400" b="1" dirty="0" smtClean="0"/>
              <a:t>Test enhanced training</a:t>
            </a:r>
          </a:p>
          <a:p>
            <a:pPr marL="0"/>
            <a:r>
              <a:rPr lang="en-US" sz="1200" dirty="0" err="1" smtClean="0"/>
              <a:t>Roediger</a:t>
            </a:r>
            <a:r>
              <a:rPr lang="en-US" sz="1200" dirty="0" smtClean="0"/>
              <a:t> et al, The Power of testing: Basic research an implications for educational study, Perspectives on Psychological Science, 1,181-210 (2006a)</a:t>
            </a:r>
          </a:p>
          <a:p>
            <a:pPr marL="0"/>
            <a:endParaRPr lang="en-US" sz="2400" b="1" dirty="0" smtClean="0"/>
          </a:p>
          <a:p>
            <a:pPr marL="0"/>
            <a:r>
              <a:rPr lang="en-US" sz="2400" b="1" dirty="0" smtClean="0"/>
              <a:t>Clearly defined proficiency-based standardized training curricula</a:t>
            </a:r>
          </a:p>
          <a:p>
            <a:pPr marL="0"/>
            <a:r>
              <a:rPr lang="en-US" sz="1200" dirty="0" smtClean="0"/>
              <a:t>Von </a:t>
            </a:r>
            <a:r>
              <a:rPr lang="en-US" sz="1200" dirty="0" err="1" smtClean="0"/>
              <a:t>Websky</a:t>
            </a:r>
            <a:r>
              <a:rPr lang="en-US" sz="1200" dirty="0" smtClean="0"/>
              <a:t> et al., Basic laparoscopic training: setting the standards in the novice group, J Surg. Edu, 69(4):459-467, (2012)</a:t>
            </a:r>
          </a:p>
          <a:p>
            <a:pPr marL="0"/>
            <a:r>
              <a:rPr lang="en-US" sz="1200" dirty="0" err="1" smtClean="0"/>
              <a:t>Ahlberg</a:t>
            </a:r>
            <a:r>
              <a:rPr lang="en-US" sz="1200" dirty="0" smtClean="0"/>
              <a:t> et al., Proficiency-based </a:t>
            </a:r>
            <a:r>
              <a:rPr lang="en-US" sz="1200" dirty="0" err="1" smtClean="0"/>
              <a:t>virtaul</a:t>
            </a:r>
            <a:r>
              <a:rPr lang="en-US" sz="1200" dirty="0" smtClean="0"/>
              <a:t> reality training significantly reduces the error rate for residents during their first 10 laparoscopic cholecystectomies,  Am J </a:t>
            </a:r>
            <a:r>
              <a:rPr lang="en-US" sz="1200" dirty="0" err="1" smtClean="0"/>
              <a:t>Surg</a:t>
            </a:r>
            <a:r>
              <a:rPr lang="en-US" sz="1200" dirty="0" smtClean="0"/>
              <a:t> 193 (6), 797-804 6 (2007)</a:t>
            </a:r>
          </a:p>
          <a:p>
            <a:pPr marL="0"/>
            <a:endParaRPr lang="en-US" sz="1200" b="1" dirty="0" smtClean="0"/>
          </a:p>
          <a:p>
            <a:r>
              <a:rPr lang="en-US" sz="3000" dirty="0" smtClean="0"/>
              <a:t>		</a:t>
            </a:r>
            <a:endParaRPr lang="en-US" sz="2800" b="1" dirty="0" smtClean="0"/>
          </a:p>
          <a:p>
            <a:r>
              <a:rPr lang="en-US" sz="3000" b="1" dirty="0" smtClean="0"/>
              <a:t>			</a:t>
            </a:r>
            <a:endParaRPr lang="en-US" sz="3000" dirty="0" smtClean="0"/>
          </a:p>
          <a:p>
            <a:r>
              <a:rPr lang="en-US" sz="3000" dirty="0" smtClean="0"/>
              <a:t>			</a:t>
            </a:r>
          </a:p>
          <a:p>
            <a:endParaRPr lang="en-US" sz="3000" dirty="0" smtClean="0"/>
          </a:p>
          <a:p>
            <a:endParaRPr lang="en-US" sz="2000" dirty="0" smtClean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3000" b="1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2800" b="1" dirty="0"/>
              <a:t>Как достичь высокого качества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endParaRPr lang="en-US" sz="34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47439" y="3244334"/>
            <a:ext cx="329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b="1" dirty="0"/>
              <a:t>Как достичь высокого качества</a:t>
            </a:r>
            <a:endParaRPr lang="ru-RU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117813" y="1346200"/>
            <a:ext cx="11002549" cy="5016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2000" b="1" smtClean="0"/>
              <a:t>Профессиональный инструктаж - инструктируемые курсанты</a:t>
            </a:r>
            <a:r>
              <a:rPr lang="de-DE" sz="2000" b="1" smtClean="0"/>
              <a:t> </a:t>
            </a:r>
            <a:r>
              <a:rPr lang="ru-RU" sz="2000" b="1" smtClean="0"/>
              <a:t>обучаются быстрее </a:t>
            </a:r>
            <a:endParaRPr lang="en-US" sz="2000" b="1" smtClean="0"/>
          </a:p>
          <a:p>
            <a:pPr marL="0"/>
            <a:r>
              <a:rPr lang="en-US" sz="1100" smtClean="0"/>
              <a:t>Klahr et al, The equivalence of learning paths in early science instruction, Psychological Science, 15:661-667 (2004)</a:t>
            </a:r>
          </a:p>
          <a:p>
            <a:pPr marL="0"/>
            <a:endParaRPr lang="en-US" sz="1050" b="1" smtClean="0"/>
          </a:p>
          <a:p>
            <a:pPr marL="0" indent="0"/>
            <a:r>
              <a:rPr lang="ru-RU" sz="2000" b="1" smtClean="0"/>
              <a:t>Самоуважение и самооценка - призн</a:t>
            </a:r>
            <a:r>
              <a:rPr lang="de-DE" sz="2000" b="1" smtClean="0"/>
              <a:t>a</a:t>
            </a:r>
            <a:r>
              <a:rPr lang="az-Cyrl-AZ" sz="2000" b="1" smtClean="0"/>
              <a:t>й</a:t>
            </a:r>
            <a:r>
              <a:rPr lang="ru-RU" sz="2000" b="1" smtClean="0"/>
              <a:t> собственную некомпетентность, поскольку самоуважение не улучшает качество выполнения манипуляции</a:t>
            </a:r>
            <a:endParaRPr lang="de-DE" sz="2000" b="1" smtClean="0"/>
          </a:p>
          <a:p>
            <a:pPr marL="0" indent="0"/>
            <a:r>
              <a:rPr lang="en-US" sz="1100" smtClean="0"/>
              <a:t>Dunning et al., Why people fail to recognize their own incompetence, Current Directions in Psychological Science, 12(3):83-87 (2003)</a:t>
            </a:r>
          </a:p>
          <a:p>
            <a:pPr marL="0"/>
            <a:endParaRPr lang="en-US" sz="1050" smtClean="0"/>
          </a:p>
          <a:p>
            <a:pPr marL="0"/>
            <a:r>
              <a:rPr lang="ru-RU" sz="2000" b="1" smtClean="0"/>
              <a:t>Повторяемое обучение</a:t>
            </a:r>
            <a:endParaRPr lang="de-DE" sz="2000" b="1" smtClean="0"/>
          </a:p>
          <a:p>
            <a:pPr marL="0"/>
            <a:r>
              <a:rPr lang="ru-RU" sz="2000" b="1" smtClean="0"/>
              <a:t>Сохранение моторных навыков зависит от степени совершенствования навыка</a:t>
            </a:r>
            <a:r>
              <a:rPr lang="ru-RU" sz="2000" smtClean="0"/>
              <a:t> </a:t>
            </a:r>
            <a:endParaRPr lang="de-DE" sz="2000" smtClean="0"/>
          </a:p>
          <a:p>
            <a:pPr marL="0"/>
            <a:r>
              <a:rPr lang="en-US" sz="1100" smtClean="0"/>
              <a:t>Von Websky et al., Acess to a simulator is not enough: the benefits of virtual rality training based on peer-group derived benchmarks – a randomized  controlled trial, World J Surg, 37 (11), 2534-41 (2013)</a:t>
            </a:r>
          </a:p>
          <a:p>
            <a:pPr marL="0"/>
            <a:r>
              <a:rPr lang="en-US" sz="1100" smtClean="0">
                <a:hlinkClick r:id="rId2"/>
              </a:rPr>
              <a:t>www.surgery.uwa.edu.at</a:t>
            </a:r>
            <a:endParaRPr lang="en-US" sz="1100" smtClean="0"/>
          </a:p>
          <a:p>
            <a:pPr marL="0"/>
            <a:endParaRPr lang="en-US" sz="1100" b="1" smtClean="0"/>
          </a:p>
          <a:p>
            <a:pPr marL="0"/>
            <a:r>
              <a:rPr lang="ru-RU" sz="2000" b="1" smtClean="0"/>
              <a:t>Тестирование расширенного тренинга</a:t>
            </a:r>
            <a:endParaRPr lang="de-DE" sz="2000" b="1" smtClean="0"/>
          </a:p>
          <a:p>
            <a:pPr marL="0"/>
            <a:r>
              <a:rPr lang="en-US" sz="1100" smtClean="0"/>
              <a:t>Roediger et al, The Power of testing: Basic research an implications for educational study, Perspectives on Psychological Science, 1,181-210 (2006a)</a:t>
            </a:r>
          </a:p>
          <a:p>
            <a:pPr marL="0"/>
            <a:endParaRPr lang="en-US" sz="2000" b="1" smtClean="0"/>
          </a:p>
          <a:p>
            <a:pPr marL="0"/>
            <a:r>
              <a:rPr lang="ru-RU" sz="2000" b="1" smtClean="0"/>
              <a:t>Четко определенные и профессионально разработанные стандартизированные учебные планы</a:t>
            </a:r>
            <a:endParaRPr lang="de-DE" sz="2000" b="1" smtClean="0"/>
          </a:p>
          <a:p>
            <a:pPr marL="0"/>
            <a:r>
              <a:rPr lang="en-US" sz="1100" smtClean="0"/>
              <a:t>Von Websky et al., Basic laparoscopic training: setting the standards in the novice group, J Surg. Edu, 69(4):459-467, (2012)</a:t>
            </a:r>
          </a:p>
          <a:p>
            <a:pPr marL="0"/>
            <a:r>
              <a:rPr lang="en-US" sz="1100" smtClean="0"/>
              <a:t>Ahlberg et al., Proficiency-based virtaul reality training significantly reduces the error rate for residents during their first 10 laparoscopic cholecystectomies,  Am J Surg 193 (6), 797-804 6 (2007)</a:t>
            </a:r>
            <a:endParaRPr lang="ru-RU" sz="1100" smtClean="0"/>
          </a:p>
          <a:p>
            <a:pPr marL="0"/>
            <a:endParaRPr lang="en-US" sz="1100" b="1" smtClean="0"/>
          </a:p>
          <a:p>
            <a:pPr marL="0"/>
            <a:endParaRPr lang="en-US" sz="1200" smtClean="0"/>
          </a:p>
          <a:p>
            <a:pPr marL="0"/>
            <a:endParaRPr lang="en-US" sz="1200" b="1" smtClean="0"/>
          </a:p>
          <a:p>
            <a:r>
              <a:rPr lang="en-US" sz="3000" smtClean="0"/>
              <a:t>		</a:t>
            </a:r>
            <a:endParaRPr lang="en-US" sz="2800" b="1" smtClean="0"/>
          </a:p>
          <a:p>
            <a:r>
              <a:rPr lang="en-US" sz="3000" b="1" smtClean="0"/>
              <a:t>			</a:t>
            </a:r>
            <a:endParaRPr lang="en-US" sz="3000" smtClean="0"/>
          </a:p>
          <a:p>
            <a:r>
              <a:rPr lang="en-US" sz="3000" smtClean="0"/>
              <a:t>			</a:t>
            </a:r>
          </a:p>
          <a:p>
            <a:endParaRPr lang="en-US" sz="3000" smtClean="0"/>
          </a:p>
          <a:p>
            <a:endParaRPr lang="en-US" sz="2000" smtClean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3000" b="1" smtClean="0"/>
          </a:p>
          <a:p>
            <a:endParaRPr lang="en-US" sz="300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70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2833309"/>
            <a:ext cx="2387600" cy="33274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549400"/>
            <a:ext cx="478003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/>
              <a:t>Ориентация в пространстве</a:t>
            </a:r>
            <a:endParaRPr lang="de-DE" sz="2000" dirty="0"/>
          </a:p>
          <a:p>
            <a:pPr marL="0" indent="0"/>
            <a:r>
              <a:rPr lang="ru-RU" sz="2000" dirty="0" smtClean="0"/>
              <a:t>Триангуляция</a:t>
            </a:r>
            <a:endParaRPr lang="en-US" sz="2000" dirty="0" smtClean="0"/>
          </a:p>
          <a:p>
            <a:pPr marL="0" indent="0"/>
            <a:endParaRPr lang="ru-RU" sz="2000" dirty="0" smtClean="0"/>
          </a:p>
          <a:p>
            <a:pPr marL="0" indent="0"/>
            <a:r>
              <a:rPr lang="ru-RU" sz="2000" dirty="0"/>
              <a:t>Изучение и распознавание анатомических ориентиров</a:t>
            </a:r>
            <a:endParaRPr lang="de-DE" sz="2000" dirty="0"/>
          </a:p>
          <a:p>
            <a:pPr marL="0" indent="0"/>
            <a:r>
              <a:rPr lang="ru-RU" sz="2000" dirty="0"/>
              <a:t>Диагностика</a:t>
            </a:r>
            <a:endParaRPr lang="de-DE" sz="2000" dirty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r>
              <a:rPr lang="az-Cyrl-AZ" sz="2000" dirty="0" smtClean="0"/>
              <a:t>Распознавание</a:t>
            </a:r>
            <a:r>
              <a:rPr lang="de-DE" sz="2000" dirty="0" smtClean="0"/>
              <a:t> </a:t>
            </a:r>
            <a:r>
              <a:rPr lang="ru-RU" sz="2000" dirty="0"/>
              <a:t>патологий</a:t>
            </a:r>
            <a:endParaRPr lang="de-DE" sz="2000" dirty="0"/>
          </a:p>
          <a:p>
            <a:pPr marL="0" indent="0"/>
            <a:r>
              <a:rPr lang="de-DE" sz="2000" dirty="0"/>
              <a:t>T</a:t>
            </a:r>
            <a:r>
              <a:rPr lang="az-Cyrl-AZ" sz="2000" dirty="0"/>
              <a:t>ерапия</a:t>
            </a:r>
            <a:endParaRPr lang="en-US" sz="2000" b="1" dirty="0" smtClean="0"/>
          </a:p>
          <a:p>
            <a:pPr marL="0" indent="0"/>
            <a:r>
              <a:rPr lang="en-US" sz="3000" b="1" dirty="0" smtClean="0"/>
              <a:t>			</a:t>
            </a:r>
            <a:endParaRPr lang="en-US" sz="3000" dirty="0" smtClean="0"/>
          </a:p>
          <a:p>
            <a:r>
              <a:rPr lang="en-US" sz="3000" dirty="0" smtClean="0"/>
              <a:t>			</a:t>
            </a:r>
          </a:p>
          <a:p>
            <a:endParaRPr lang="en-US" sz="3000" dirty="0" smtClean="0"/>
          </a:p>
          <a:p>
            <a:endParaRPr lang="en-US" sz="2000" dirty="0" smtClean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3000" b="1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400" dirty="0"/>
          </a:p>
          <a:p>
            <a:endParaRPr lang="de-DE" sz="2400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5896421" y="1188462"/>
            <a:ext cx="478003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2400" b="1" dirty="0" smtClean="0"/>
          </a:p>
          <a:p>
            <a:pPr marL="0" indent="0"/>
            <a:r>
              <a:rPr lang="ru-RU" sz="2000" dirty="0"/>
              <a:t>Симулятор </a:t>
            </a:r>
            <a:r>
              <a:rPr lang="ru-RU" sz="2000" dirty="0" err="1"/>
              <a:t>АртроС</a:t>
            </a:r>
            <a:r>
              <a:rPr lang="ru-RU" sz="2000" dirty="0"/>
              <a:t>, </a:t>
            </a:r>
          </a:p>
          <a:p>
            <a:pPr marL="0" indent="0"/>
            <a:r>
              <a:rPr lang="ru-RU" sz="2000" dirty="0"/>
              <a:t>модуль</a:t>
            </a:r>
            <a:r>
              <a:rPr lang="en-US" sz="2000" dirty="0"/>
              <a:t> FAST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ru-RU" sz="1800" dirty="0"/>
              <a:t>Симулятор </a:t>
            </a:r>
            <a:r>
              <a:rPr lang="ru-RU" sz="1800" dirty="0" err="1"/>
              <a:t>АртроС</a:t>
            </a:r>
            <a:r>
              <a:rPr lang="ru-RU" sz="1800" dirty="0"/>
              <a:t>, модули </a:t>
            </a:r>
            <a:r>
              <a:rPr lang="ru-RU" sz="1800" dirty="0" err="1"/>
              <a:t>артроскопии</a:t>
            </a:r>
            <a:r>
              <a:rPr lang="ru-RU" sz="1800" dirty="0"/>
              <a:t> коленного, плечевого, тазобедренного суставов</a:t>
            </a:r>
            <a:endParaRPr lang="en-US" sz="1800" dirty="0"/>
          </a:p>
          <a:p>
            <a:pPr marL="0" indent="0"/>
            <a:r>
              <a:rPr lang="en-US" sz="1800" dirty="0"/>
              <a:t>	</a:t>
            </a:r>
            <a:r>
              <a:rPr lang="ru-RU" sz="1800" dirty="0"/>
              <a:t>Базовые навыки и диагностика</a:t>
            </a:r>
            <a:endParaRPr lang="en-US" sz="1800" dirty="0"/>
          </a:p>
          <a:p>
            <a:pPr marL="0" indent="0"/>
            <a:endParaRPr lang="en-US" sz="18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r>
              <a:rPr lang="ru-RU" sz="2000" dirty="0"/>
              <a:t>Симулятор </a:t>
            </a:r>
            <a:r>
              <a:rPr lang="ru-RU" sz="2000" dirty="0" err="1"/>
              <a:t>АртроС</a:t>
            </a:r>
            <a:r>
              <a:rPr lang="ru-RU" sz="2000" dirty="0"/>
              <a:t>, модули </a:t>
            </a:r>
            <a:r>
              <a:rPr lang="ru-RU" sz="2000" dirty="0" err="1"/>
              <a:t>артроскопии</a:t>
            </a:r>
            <a:r>
              <a:rPr lang="ru-RU" sz="2000" dirty="0"/>
              <a:t> коленного, плечевого, тазобедренного суставов</a:t>
            </a:r>
            <a:endParaRPr lang="en-US" sz="2000" dirty="0"/>
          </a:p>
          <a:p>
            <a:pPr marL="0" indent="0"/>
            <a:r>
              <a:rPr lang="en-US" sz="2000" dirty="0"/>
              <a:t>	</a:t>
            </a:r>
            <a:r>
              <a:rPr lang="ru-RU" sz="2000" dirty="0"/>
              <a:t>Базовые навыки и терапия</a:t>
            </a:r>
            <a:endParaRPr lang="en-US" sz="2000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006731" y="2294313"/>
            <a:ext cx="1800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4006731" y="3494117"/>
            <a:ext cx="1800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006731" y="4743797"/>
            <a:ext cx="1800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71034" y="997377"/>
            <a:ext cx="321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Определение целей обучения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619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3312494" y="2246691"/>
            <a:ext cx="478003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3600" dirty="0"/>
          </a:p>
          <a:p>
            <a:pPr marL="0" indent="0"/>
            <a:r>
              <a:rPr lang="ru-RU" sz="3600" dirty="0" err="1" smtClean="0"/>
              <a:t>АртроС</a:t>
            </a:r>
            <a:r>
              <a:rPr lang="ru-RU" sz="3600" dirty="0" smtClean="0"/>
              <a:t>, модуль </a:t>
            </a:r>
            <a:r>
              <a:rPr lang="en-US" sz="3600" dirty="0" smtClean="0"/>
              <a:t>FAST </a:t>
            </a:r>
            <a:endParaRPr lang="en-US" sz="3600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Определение целей обучения</a:t>
            </a:r>
            <a:endParaRPr lang="de-DE" sz="2400" b="1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33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3312494" y="2246691"/>
            <a:ext cx="478003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3600" dirty="0" smtClean="0"/>
              <a:t>Видеоролик</a:t>
            </a:r>
            <a:r>
              <a:rPr lang="de-CH" sz="3600" dirty="0" smtClean="0"/>
              <a:t> 2. </a:t>
            </a:r>
            <a:r>
              <a:rPr lang="mr-IN" sz="3600" dirty="0" smtClean="0"/>
              <a:t>FAST-</a:t>
            </a:r>
            <a:r>
              <a:rPr lang="ru-RU" sz="3600" dirty="0" smtClean="0"/>
              <a:t>видеоролик о симуляции</a:t>
            </a:r>
            <a:r>
              <a:rPr lang="mr-IN" sz="3600" dirty="0" smtClean="0"/>
              <a:t>-2017-10-02-53913s-720x720</a:t>
            </a:r>
            <a:endParaRPr lang="en-US" sz="3600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917223" y="2246691"/>
            <a:ext cx="862188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3600" dirty="0"/>
          </a:p>
          <a:p>
            <a:pPr marL="0" indent="0"/>
            <a:r>
              <a:rPr lang="ru-RU" sz="3600" dirty="0" err="1" smtClean="0"/>
              <a:t>АртроС</a:t>
            </a:r>
            <a:r>
              <a:rPr lang="ru-RU" sz="3600" dirty="0" smtClean="0"/>
              <a:t>, Колено</a:t>
            </a:r>
            <a:r>
              <a:rPr lang="en-US" sz="3600" dirty="0" smtClean="0"/>
              <a:t>, </a:t>
            </a:r>
            <a:r>
              <a:rPr lang="ru-RU" sz="3600" dirty="0" smtClean="0"/>
              <a:t>Плечо</a:t>
            </a:r>
            <a:r>
              <a:rPr lang="en-US" sz="3600" dirty="0" smtClean="0"/>
              <a:t>, </a:t>
            </a:r>
            <a:r>
              <a:rPr lang="ru-RU" sz="3600" dirty="0" smtClean="0"/>
              <a:t>Бедро</a:t>
            </a:r>
            <a:r>
              <a:rPr lang="en-US" sz="3600" dirty="0" smtClean="0"/>
              <a:t>, </a:t>
            </a:r>
            <a:r>
              <a:rPr lang="ru-RU" sz="3600" dirty="0" smtClean="0"/>
              <a:t>Лодыжка</a:t>
            </a:r>
            <a:endParaRPr lang="en-US" sz="3600" dirty="0" smtClean="0"/>
          </a:p>
          <a:p>
            <a:pPr marL="0" indent="0"/>
            <a:r>
              <a:rPr lang="en-US" sz="3600" i="1" dirty="0" smtClean="0"/>
              <a:t>	</a:t>
            </a:r>
            <a:r>
              <a:rPr lang="ru-RU" sz="2400" i="1" dirty="0" smtClean="0"/>
              <a:t>Базовые навыки и диагностика</a:t>
            </a:r>
            <a:endParaRPr lang="en-US" sz="2400" i="1" dirty="0"/>
          </a:p>
          <a:p>
            <a:pPr marL="0" indent="0"/>
            <a:endParaRPr lang="en-US" sz="2400" dirty="0"/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Определение целей обучения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666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Определение целей обучения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4173801" y="3244334"/>
            <a:ext cx="530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Movie 3. Knie</a:t>
            </a:r>
            <a:r>
              <a:rPr lang="de-DE" dirty="0"/>
              <a:t>-Umgang-</a:t>
            </a:r>
            <a:r>
              <a:rPr lang="de-DE" dirty="0" smtClean="0"/>
              <a:t>2017_10_02_14_59_04_Movie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Определение целей обучения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/>
          </p:cNvSpPr>
          <p:nvPr/>
        </p:nvSpPr>
        <p:spPr>
          <a:xfrm>
            <a:off x="917223" y="2246691"/>
            <a:ext cx="8621888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3600" dirty="0"/>
          </a:p>
          <a:p>
            <a:pPr marL="0" indent="0"/>
            <a:r>
              <a:rPr lang="ru-RU" sz="3600" dirty="0" err="1" smtClean="0"/>
              <a:t>АртроС</a:t>
            </a:r>
            <a:r>
              <a:rPr lang="ru-RU" sz="3600" dirty="0" smtClean="0"/>
              <a:t>, Колено</a:t>
            </a:r>
            <a:r>
              <a:rPr lang="en-US" sz="3600" dirty="0" smtClean="0"/>
              <a:t>, </a:t>
            </a:r>
            <a:r>
              <a:rPr lang="ru-RU" sz="3600" dirty="0" smtClean="0"/>
              <a:t>Плечо</a:t>
            </a:r>
            <a:r>
              <a:rPr lang="en-US" sz="3600" dirty="0" smtClean="0"/>
              <a:t>, </a:t>
            </a:r>
            <a:r>
              <a:rPr lang="ru-RU" sz="3600" dirty="0" smtClean="0"/>
              <a:t>Бедро</a:t>
            </a:r>
            <a:r>
              <a:rPr lang="en-US" sz="3600" dirty="0" smtClean="0"/>
              <a:t>, </a:t>
            </a:r>
            <a:r>
              <a:rPr lang="ru-RU" sz="3600" dirty="0" smtClean="0"/>
              <a:t>Лодыжка</a:t>
            </a:r>
            <a:endParaRPr lang="en-US" sz="3600" dirty="0" smtClean="0"/>
          </a:p>
          <a:p>
            <a:pPr marL="0" indent="0"/>
            <a:r>
              <a:rPr lang="en-US" sz="2400" dirty="0" smtClean="0"/>
              <a:t>			</a:t>
            </a:r>
            <a:r>
              <a:rPr lang="ru-RU" sz="2400" i="1" dirty="0"/>
              <a:t>Д</a:t>
            </a:r>
            <a:r>
              <a:rPr lang="ru-RU" sz="2400" i="1" dirty="0" smtClean="0"/>
              <a:t>иагностика и терапия</a:t>
            </a:r>
            <a:endParaRPr lang="en-US" sz="2400" i="1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2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0" y="2899971"/>
            <a:ext cx="2387600" cy="33274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Определение целей обучения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3180334" y="3151200"/>
            <a:ext cx="636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Видеоролик</a:t>
            </a:r>
            <a:r>
              <a:rPr lang="de-DE" dirty="0" smtClean="0"/>
              <a:t> 4</a:t>
            </a:r>
            <a:r>
              <a:rPr lang="de-DE" dirty="0"/>
              <a:t>. </a:t>
            </a:r>
            <a:r>
              <a:rPr lang="ru-RU" dirty="0" smtClean="0"/>
              <a:t>Колено, разрыв мениска – диагностический тур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8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htec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F6B"/>
              </a:gs>
              <a:gs pos="100000">
                <a:srgbClr val="060641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39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595" y="0"/>
            <a:ext cx="9070815" cy="652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Oval" descr="Oval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584" y="3721542"/>
            <a:ext cx="875501" cy="774701"/>
          </a:xfrm>
          <a:prstGeom prst="rect">
            <a:avLst/>
          </a:prstGeom>
        </p:spPr>
      </p:pic>
      <p:sp>
        <p:nvSpPr>
          <p:cNvPr id="402" name="Foliennummer"/>
          <p:cNvSpPr>
            <a:spLocks noGrp="1"/>
          </p:cNvSpPr>
          <p:nvPr>
            <p:ph type="sldNum" sz="quarter" idx="4294967295"/>
          </p:nvPr>
        </p:nvSpPr>
        <p:spPr>
          <a:xfrm>
            <a:off x="5956332" y="6527800"/>
            <a:ext cx="262403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352378" y="5992033"/>
            <a:ext cx="11805193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FFFF00"/>
                </a:solidFill>
              </a:rPr>
              <a:t>Базель</a:t>
            </a:r>
            <a:r>
              <a:rPr lang="de-DE" sz="4000" b="1" dirty="0" smtClean="0">
                <a:solidFill>
                  <a:srgbClr val="FFFF00"/>
                </a:solidFill>
              </a:rPr>
              <a:t>/</a:t>
            </a:r>
            <a:r>
              <a:rPr lang="ru-RU" sz="4000" b="1" dirty="0" err="1" smtClean="0">
                <a:solidFill>
                  <a:srgbClr val="FFFF00"/>
                </a:solidFill>
              </a:rPr>
              <a:t>Брудерхольц</a:t>
            </a:r>
            <a:r>
              <a:rPr lang="de-DE" sz="4000" b="1" dirty="0" smtClean="0">
                <a:solidFill>
                  <a:srgbClr val="FFFF00"/>
                </a:solidFill>
              </a:rPr>
              <a:t> </a:t>
            </a:r>
            <a:r>
              <a:rPr lang="mr-IN" sz="4000" b="1" dirty="0" smtClean="0">
                <a:solidFill>
                  <a:srgbClr val="FFFF00"/>
                </a:solidFill>
              </a:rPr>
              <a:t>–</a:t>
            </a:r>
            <a:r>
              <a:rPr lang="de-DE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в </a:t>
            </a:r>
            <a:r>
              <a:rPr lang="de-DE" sz="4000" b="1" dirty="0" smtClean="0">
                <a:solidFill>
                  <a:srgbClr val="FFFF00"/>
                </a:solidFill>
              </a:rPr>
              <a:t>‚</a:t>
            </a:r>
            <a:r>
              <a:rPr lang="ru-RU" sz="4000" b="1" dirty="0" err="1">
                <a:solidFill>
                  <a:srgbClr val="FFFF00"/>
                </a:solidFill>
              </a:rPr>
              <a:t>Р</a:t>
            </a:r>
            <a:r>
              <a:rPr lang="ru-RU" sz="4000" b="1" dirty="0" err="1" smtClean="0">
                <a:solidFill>
                  <a:srgbClr val="FFFF00"/>
                </a:solidFill>
              </a:rPr>
              <a:t>айн</a:t>
            </a:r>
            <a:r>
              <a:rPr lang="ru-RU" sz="4000" b="1" dirty="0" smtClean="0">
                <a:solidFill>
                  <a:srgbClr val="FFFF00"/>
                </a:solidFill>
              </a:rPr>
              <a:t> Ни</a:t>
            </a:r>
            <a:r>
              <a:rPr lang="de-DE" sz="4000" b="1" dirty="0" smtClean="0">
                <a:solidFill>
                  <a:srgbClr val="FFFF00"/>
                </a:solidFill>
              </a:rPr>
              <a:t>‘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Определение целей обучения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38667" y="3244334"/>
            <a:ext cx="520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Видеоролик</a:t>
            </a:r>
            <a:r>
              <a:rPr lang="de-DE" dirty="0" smtClean="0"/>
              <a:t> 5</a:t>
            </a:r>
            <a:r>
              <a:rPr lang="de-DE" dirty="0"/>
              <a:t>. </a:t>
            </a:r>
            <a:r>
              <a:rPr lang="de-DE" dirty="0" smtClean="0"/>
              <a:t>2016_09_</a:t>
            </a:r>
            <a:r>
              <a:rPr lang="ru-RU" dirty="0" err="1" smtClean="0"/>
              <a:t>АртроС</a:t>
            </a:r>
            <a:r>
              <a:rPr lang="de-DE" dirty="0" smtClean="0"/>
              <a:t>_</a:t>
            </a:r>
            <a:r>
              <a:rPr lang="ru-RU" dirty="0" smtClean="0"/>
              <a:t>Бедро</a:t>
            </a:r>
            <a:r>
              <a:rPr lang="de-DE" dirty="0" smtClean="0"/>
              <a:t>_</a:t>
            </a:r>
            <a:r>
              <a:rPr lang="ru-RU" dirty="0" smtClean="0"/>
              <a:t>анонс</a:t>
            </a:r>
            <a:r>
              <a:rPr lang="de-DE" dirty="0" smtClean="0"/>
              <a:t>.mp4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7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4958" y="1365289"/>
            <a:ext cx="10515600" cy="491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effectLst/>
              </a:rPr>
              <a:t>1. </a:t>
            </a:r>
            <a:r>
              <a:rPr lang="ru-RU" sz="2400" dirty="0" smtClean="0">
                <a:effectLst/>
              </a:rPr>
              <a:t>год</a:t>
            </a:r>
            <a:r>
              <a:rPr lang="en-US" sz="2400" dirty="0" smtClean="0">
                <a:effectLst/>
              </a:rPr>
              <a:t>: 	</a:t>
            </a:r>
            <a:r>
              <a:rPr lang="ru-RU" sz="2400" dirty="0"/>
              <a:t> ротация в отделении анестезиологии и неотложной помощи</a:t>
            </a:r>
            <a:endParaRPr lang="en-US" sz="2400" dirty="0" smtClean="0">
              <a:effectLst/>
            </a:endParaRPr>
          </a:p>
          <a:p>
            <a:r>
              <a:rPr lang="en-US" sz="2400" dirty="0"/>
              <a:t>	</a:t>
            </a:r>
            <a:r>
              <a:rPr lang="en-US" sz="2400" dirty="0" smtClean="0"/>
              <a:t>			     	  	</a:t>
            </a:r>
            <a:r>
              <a:rPr lang="ru-RU" sz="2400" dirty="0" smtClean="0"/>
              <a:t>небольшая учебная больница на периферии</a:t>
            </a:r>
            <a:endParaRPr lang="en-US" sz="2400" dirty="0" smtClean="0"/>
          </a:p>
          <a:p>
            <a:r>
              <a:rPr lang="en-US" sz="2400" dirty="0" smtClean="0"/>
              <a:t>2. - 5. </a:t>
            </a:r>
            <a:r>
              <a:rPr lang="ru-RU" sz="2400" dirty="0" smtClean="0"/>
              <a:t>год</a:t>
            </a:r>
            <a:r>
              <a:rPr lang="en-US" sz="2400" dirty="0" smtClean="0"/>
              <a:t>: </a:t>
            </a:r>
            <a:r>
              <a:rPr lang="ru-RU" sz="2400" dirty="0" smtClean="0"/>
              <a:t>ротация в течение 6 месяцев по направлениям:</a:t>
            </a:r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		 					</a:t>
            </a:r>
            <a:r>
              <a:rPr lang="ru-RU" sz="2400" dirty="0" smtClean="0"/>
              <a:t>травма верхних конечностей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		 		</a:t>
            </a:r>
            <a:r>
              <a:rPr lang="ru-RU" sz="2400" dirty="0" smtClean="0"/>
              <a:t>травма нижних конечностей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		 					</a:t>
            </a:r>
            <a:r>
              <a:rPr lang="ru-RU" sz="2400" dirty="0" smtClean="0"/>
              <a:t>плечо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		 					</a:t>
            </a:r>
            <a:r>
              <a:rPr lang="ru-RU" sz="2400" dirty="0" smtClean="0"/>
              <a:t>бедро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	 					</a:t>
            </a:r>
            <a:r>
              <a:rPr lang="ru-RU" sz="2400" dirty="0" smtClean="0"/>
              <a:t>             колено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	 					</a:t>
            </a:r>
            <a:r>
              <a:rPr lang="ru-RU" sz="2400" dirty="0" smtClean="0"/>
              <a:t>             лодыжка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	 					</a:t>
            </a:r>
            <a:r>
              <a:rPr lang="ru-RU" sz="2400" dirty="0" smtClean="0"/>
              <a:t>             позвоночник</a:t>
            </a:r>
            <a:endParaRPr lang="en-US" sz="2400" dirty="0" smtClean="0"/>
          </a:p>
          <a:p>
            <a:r>
              <a:rPr lang="en-US" sz="2400" dirty="0" smtClean="0">
                <a:effectLst/>
              </a:rPr>
              <a:t>6 </a:t>
            </a:r>
            <a:r>
              <a:rPr lang="ru-RU" sz="2400" dirty="0" smtClean="0">
                <a:effectLst/>
              </a:rPr>
              <a:t>месяцев: по выбору резидента</a:t>
            </a:r>
            <a:endParaRPr lang="en-US" sz="2400" dirty="0" smtClean="0">
              <a:effectLst/>
            </a:endParaRPr>
          </a:p>
          <a:p>
            <a:endParaRPr lang="en-US" sz="2400" dirty="0"/>
          </a:p>
          <a:p>
            <a:r>
              <a:rPr lang="en-US" sz="2400" dirty="0" smtClean="0">
                <a:effectLst/>
              </a:rPr>
              <a:t>6. </a:t>
            </a:r>
            <a:r>
              <a:rPr lang="ru-RU" sz="2400" dirty="0" smtClean="0">
                <a:effectLst/>
              </a:rPr>
              <a:t>год: для резидента, который планирует научную/академическую карьеру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/>
              <a:t>	</a:t>
            </a:r>
            <a:endParaRPr lang="en-US" sz="2400" dirty="0" smtClean="0">
              <a:effectLst/>
            </a:endParaRPr>
          </a:p>
          <a:p>
            <a:r>
              <a:rPr lang="ru-RU" sz="1800" dirty="0" smtClean="0"/>
              <a:t>                Биомедицинская инженерия и/или исследования</a:t>
            </a:r>
            <a:endParaRPr lang="en-US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F293065-E4BC-9244-B6D5-F59BB7708676}"/>
              </a:ext>
            </a:extLst>
          </p:cNvPr>
          <p:cNvSpPr txBox="1"/>
          <p:nvPr/>
        </p:nvSpPr>
        <p:spPr>
          <a:xfrm>
            <a:off x="0" y="644385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600" b="0" i="0" dirty="0">
                <a:solidFill>
                  <a:srgbClr val="000000"/>
                </a:solidFill>
                <a:effectLst/>
                <a:latin typeface="Helvetica-Light"/>
              </a:rPr>
              <a:t>c</a:t>
            </a:r>
            <a:endParaRPr lang="de-DE" sz="1600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401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Программа обучения ортопедии в Швейцарии</a:t>
            </a:r>
            <a:r>
              <a:rPr lang="en-US" sz="2800" b="1" dirty="0" smtClean="0"/>
              <a:t>: </a:t>
            </a:r>
            <a:r>
              <a:rPr lang="en-US" sz="2800" b="1" dirty="0"/>
              <a:t>5 </a:t>
            </a:r>
            <a:r>
              <a:rPr lang="en-US" sz="2800" b="1" dirty="0" smtClean="0"/>
              <a:t>- 6 </a:t>
            </a:r>
            <a:r>
              <a:rPr lang="ru-RU" sz="2800" b="1" dirty="0" smtClean="0"/>
              <a:t>лет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81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b="1" dirty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Университетская больница Базеля</a:t>
            </a:r>
            <a:endParaRPr lang="en-US" sz="2800" b="1" dirty="0"/>
          </a:p>
          <a:p>
            <a:r>
              <a:rPr lang="ru-RU" sz="2800" b="1" dirty="0" smtClean="0"/>
              <a:t>Отделение ортопедии и травмы</a:t>
            </a:r>
            <a:endParaRPr lang="en-US" sz="2800" b="1" dirty="0"/>
          </a:p>
          <a:p>
            <a:r>
              <a:rPr lang="ru-RU" sz="2800" b="1" dirty="0" smtClean="0"/>
              <a:t>Глава отделения</a:t>
            </a:r>
            <a:r>
              <a:rPr lang="en-US" sz="2800" b="1" dirty="0" smtClean="0"/>
              <a:t>: </a:t>
            </a:r>
            <a:r>
              <a:rPr lang="ru-RU" sz="2800" b="1" dirty="0" smtClean="0"/>
              <a:t>проф. </a:t>
            </a:r>
            <a:r>
              <a:rPr lang="en-US" sz="2800" b="1" dirty="0" smtClean="0"/>
              <a:t>Marcel </a:t>
            </a:r>
            <a:r>
              <a:rPr lang="en-US" sz="2800" b="1" dirty="0" err="1"/>
              <a:t>Jakob</a:t>
            </a:r>
            <a:r>
              <a:rPr lang="en-US" sz="2800" b="1" dirty="0"/>
              <a:t>, MD. </a:t>
            </a:r>
          </a:p>
          <a:p>
            <a:r>
              <a:rPr lang="ru-RU" sz="2800" b="1" dirty="0" smtClean="0"/>
              <a:t>Директор по мед. образованию</a:t>
            </a:r>
            <a:r>
              <a:rPr lang="en-US" sz="2800" b="1" dirty="0" smtClean="0"/>
              <a:t>: </a:t>
            </a:r>
            <a:r>
              <a:rPr lang="ru-RU" sz="2800" b="1" dirty="0" err="1" smtClean="0"/>
              <a:t>проф</a:t>
            </a:r>
            <a:r>
              <a:rPr lang="en-US" sz="2800" b="1" dirty="0" smtClean="0"/>
              <a:t>. </a:t>
            </a:r>
            <a:r>
              <a:rPr lang="en-US" sz="2800" b="1" dirty="0" err="1"/>
              <a:t>Niklaus</a:t>
            </a:r>
            <a:r>
              <a:rPr lang="en-US" sz="2800" b="1" dirty="0"/>
              <a:t> F. </a:t>
            </a:r>
            <a:r>
              <a:rPr lang="en-US" sz="2800" b="1" dirty="0" err="1"/>
              <a:t>Friederich</a:t>
            </a:r>
            <a:r>
              <a:rPr lang="en-US" sz="2800" b="1" dirty="0"/>
              <a:t>, MD</a:t>
            </a:r>
            <a:endParaRPr lang="en-US" sz="2800" b="1" u="sng" dirty="0"/>
          </a:p>
          <a:p>
            <a:endParaRPr lang="de-DE" sz="2800" b="1" dirty="0"/>
          </a:p>
          <a:p>
            <a:r>
              <a:rPr lang="ru-RU" sz="2400" b="1" dirty="0" smtClean="0"/>
              <a:t>Определение целевой группы обучаемых</a:t>
            </a:r>
            <a:r>
              <a:rPr lang="de-DE" sz="2400" b="1" dirty="0" smtClean="0"/>
              <a:t>: </a:t>
            </a:r>
          </a:p>
          <a:p>
            <a:endParaRPr lang="de-DE" sz="2400" dirty="0" smtClean="0"/>
          </a:p>
          <a:p>
            <a:r>
              <a:rPr lang="ru-RU" sz="2400" dirty="0" smtClean="0"/>
              <a:t>резиденты со 2 года начинают проходить ротацию</a:t>
            </a:r>
          </a:p>
          <a:p>
            <a:r>
              <a:rPr lang="ru-RU" sz="2400" dirty="0" smtClean="0"/>
              <a:t>(плечо, колено, бедро)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956" y="3674225"/>
            <a:ext cx="4036794" cy="269119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750" y="113422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de-CH" sz="1200" b="1" dirty="0" smtClean="0"/>
          </a:p>
          <a:p>
            <a:r>
              <a:rPr lang="de-CH" sz="3000" dirty="0"/>
              <a:t>		</a:t>
            </a:r>
            <a:endParaRPr lang="de-CH" sz="2800" b="1" dirty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r>
              <a:rPr lang="de-CH" sz="3000" dirty="0" smtClean="0"/>
              <a:t>		</a:t>
            </a:r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Университетская больница Базеля</a:t>
            </a:r>
            <a:endParaRPr lang="en-US" sz="2800" b="1" dirty="0"/>
          </a:p>
          <a:p>
            <a:r>
              <a:rPr lang="ru-RU" sz="2800" b="1" dirty="0"/>
              <a:t>Отделение ортопедии и травмы</a:t>
            </a:r>
            <a:endParaRPr lang="en-US" sz="2800" b="1" dirty="0"/>
          </a:p>
          <a:p>
            <a:r>
              <a:rPr lang="ru-RU" sz="2800" b="1" dirty="0"/>
              <a:t>Глава отделения</a:t>
            </a:r>
            <a:r>
              <a:rPr lang="en-US" sz="2800" b="1" dirty="0"/>
              <a:t>: </a:t>
            </a:r>
            <a:r>
              <a:rPr lang="ru-RU" sz="2800" b="1" dirty="0"/>
              <a:t>проф. </a:t>
            </a:r>
            <a:r>
              <a:rPr lang="en-US" sz="2800" b="1" dirty="0"/>
              <a:t>Marcel </a:t>
            </a:r>
            <a:r>
              <a:rPr lang="en-US" sz="2800" b="1" dirty="0" err="1"/>
              <a:t>Jakob</a:t>
            </a:r>
            <a:r>
              <a:rPr lang="en-US" sz="2800" b="1" dirty="0"/>
              <a:t>, MD. </a:t>
            </a:r>
          </a:p>
          <a:p>
            <a:r>
              <a:rPr lang="ru-RU" sz="2800" b="1" dirty="0"/>
              <a:t>Директор по мед. образованию</a:t>
            </a:r>
            <a:r>
              <a:rPr lang="en-US" sz="2800" b="1" dirty="0"/>
              <a:t>: </a:t>
            </a:r>
            <a:r>
              <a:rPr lang="ru-RU" sz="2800" b="1" dirty="0" err="1"/>
              <a:t>проф</a:t>
            </a:r>
            <a:r>
              <a:rPr lang="en-US" sz="2800" b="1" dirty="0"/>
              <a:t>. </a:t>
            </a:r>
            <a:r>
              <a:rPr lang="en-US" sz="2800" b="1" dirty="0" err="1"/>
              <a:t>Niklaus</a:t>
            </a:r>
            <a:r>
              <a:rPr lang="en-US" sz="2800" b="1" dirty="0"/>
              <a:t> F. </a:t>
            </a:r>
            <a:r>
              <a:rPr lang="en-US" sz="2800" b="1" dirty="0" err="1"/>
              <a:t>Friederich</a:t>
            </a:r>
            <a:endParaRPr lang="en-US" sz="2800" b="1" u="sng" dirty="0"/>
          </a:p>
          <a:p>
            <a:endParaRPr lang="en-US" sz="2400" dirty="0" smtClean="0"/>
          </a:p>
          <a:p>
            <a:r>
              <a:rPr lang="ru-RU" sz="2400" b="1" dirty="0" smtClean="0"/>
              <a:t>Формальное часовое обучение один на один с </a:t>
            </a:r>
            <a:r>
              <a:rPr lang="ru-RU" sz="2400" b="1" dirty="0" err="1" smtClean="0"/>
              <a:t>проф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Friederich</a:t>
            </a:r>
            <a:r>
              <a:rPr lang="en-US" sz="2400" b="1" dirty="0" smtClean="0"/>
              <a:t>: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ru-RU" sz="2400" dirty="0" smtClean="0"/>
              <a:t>Как работать с симулятором</a:t>
            </a:r>
            <a:r>
              <a:rPr lang="en-US" sz="2400" dirty="0" smtClean="0"/>
              <a:t>. </a:t>
            </a:r>
            <a:r>
              <a:rPr lang="ru-RU" sz="2400" dirty="0" smtClean="0"/>
              <a:t>Советы и приемы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ru-RU" sz="2400" b="1" dirty="0" smtClean="0"/>
              <a:t>Обучение по предварительно разработанной учебной программе</a:t>
            </a:r>
            <a:r>
              <a:rPr lang="en-US" sz="2400" b="1" dirty="0" smtClean="0"/>
              <a:t> (</a:t>
            </a:r>
            <a:r>
              <a:rPr lang="ru-RU" sz="2400" b="1" dirty="0" err="1" smtClean="0"/>
              <a:t>проф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Friederich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при содействии </a:t>
            </a:r>
            <a:r>
              <a:rPr lang="en-US" sz="2400" b="1" dirty="0" err="1" smtClean="0"/>
              <a:t>Virtamed</a:t>
            </a:r>
            <a:r>
              <a:rPr lang="en-US" sz="2400" b="1" dirty="0" smtClean="0"/>
              <a:t>):</a:t>
            </a:r>
          </a:p>
          <a:p>
            <a:r>
              <a:rPr lang="en-US" sz="2400" dirty="0" smtClean="0"/>
              <a:t>		</a:t>
            </a:r>
            <a:r>
              <a:rPr lang="ru-RU" sz="2400" dirty="0" smtClean="0"/>
              <a:t>Учебный центр открыт семь дней в неделю</a:t>
            </a:r>
            <a:r>
              <a:rPr lang="en-US" sz="2400" dirty="0" smtClean="0"/>
              <a:t>, 24</a:t>
            </a:r>
            <a:r>
              <a:rPr lang="ru-RU" sz="2400" dirty="0" smtClean="0"/>
              <a:t> часа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помощь директора по мед. образованию по требованию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77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de-CH" sz="1200" b="1" dirty="0" smtClean="0"/>
          </a:p>
          <a:p>
            <a:r>
              <a:rPr lang="de-CH" sz="3000" dirty="0"/>
              <a:t>		</a:t>
            </a:r>
            <a:endParaRPr lang="de-CH" sz="2800" b="1" dirty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r>
              <a:rPr lang="de-CH" sz="3000" dirty="0" smtClean="0"/>
              <a:t>		</a:t>
            </a:r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Университетская больница Базеля</a:t>
            </a:r>
            <a:endParaRPr lang="en-US" sz="2400" b="1" dirty="0"/>
          </a:p>
          <a:p>
            <a:r>
              <a:rPr lang="ru-RU" sz="2400" b="1" dirty="0"/>
              <a:t>Отделение ортопедии и травмы</a:t>
            </a:r>
            <a:endParaRPr lang="en-US" sz="2400" b="1" dirty="0"/>
          </a:p>
          <a:p>
            <a:r>
              <a:rPr lang="ru-RU" sz="2400" b="1" dirty="0"/>
              <a:t>Глава отделения</a:t>
            </a:r>
            <a:r>
              <a:rPr lang="en-US" sz="2400" b="1" dirty="0"/>
              <a:t>: </a:t>
            </a:r>
            <a:r>
              <a:rPr lang="ru-RU" sz="2400" b="1" dirty="0"/>
              <a:t>проф. </a:t>
            </a:r>
            <a:r>
              <a:rPr lang="en-US" sz="2400" b="1" dirty="0"/>
              <a:t>Marcel </a:t>
            </a:r>
            <a:r>
              <a:rPr lang="en-US" sz="2400" b="1" dirty="0" err="1"/>
              <a:t>Jakob</a:t>
            </a:r>
            <a:r>
              <a:rPr lang="en-US" sz="2400" b="1" dirty="0"/>
              <a:t>, MD. </a:t>
            </a:r>
          </a:p>
          <a:p>
            <a:r>
              <a:rPr lang="ru-RU" sz="2400" b="1" dirty="0"/>
              <a:t>Директор по мед. образованию</a:t>
            </a:r>
            <a:r>
              <a:rPr lang="en-US" sz="2400" b="1" dirty="0"/>
              <a:t>: </a:t>
            </a:r>
            <a:r>
              <a:rPr lang="ru-RU" sz="2400" b="1" dirty="0" err="1"/>
              <a:t>проф</a:t>
            </a:r>
            <a:r>
              <a:rPr lang="en-US" sz="2400" b="1" dirty="0"/>
              <a:t>. </a:t>
            </a:r>
            <a:r>
              <a:rPr lang="en-US" sz="2400" b="1" dirty="0" err="1"/>
              <a:t>Niklaus</a:t>
            </a:r>
            <a:r>
              <a:rPr lang="en-US" sz="2400" b="1" dirty="0"/>
              <a:t> F. </a:t>
            </a:r>
            <a:r>
              <a:rPr lang="en-US" sz="2400" b="1" dirty="0" err="1"/>
              <a:t>Friederich</a:t>
            </a:r>
            <a:endParaRPr lang="en-US" sz="2400" b="1" u="sng" dirty="0"/>
          </a:p>
          <a:p>
            <a:endParaRPr lang="en-US" sz="2400" dirty="0" smtClean="0"/>
          </a:p>
          <a:p>
            <a:r>
              <a:rPr lang="ru-RU" sz="2400" dirty="0"/>
              <a:t>Сертификат выдается только после прохождения полной учебной программы и сдачи экзамена, а также выполнения на симуляторе упражнения под контролем экзаменатора.</a:t>
            </a:r>
            <a:endParaRPr lang="de-DE" sz="2400" dirty="0"/>
          </a:p>
          <a:p>
            <a:endParaRPr lang="en-US" sz="2400" dirty="0"/>
          </a:p>
          <a:p>
            <a:r>
              <a:rPr lang="ru-RU" sz="2400" dirty="0"/>
              <a:t>Только с этим сертификатом резиденты смогут работать в операционной</a:t>
            </a:r>
            <a:r>
              <a:rPr lang="en-US" sz="2400" dirty="0"/>
              <a:t>.</a:t>
            </a:r>
            <a:endParaRPr lang="de-DE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3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de-CH" sz="1200" b="1" dirty="0" smtClean="0"/>
          </a:p>
          <a:p>
            <a:r>
              <a:rPr lang="ru-RU" sz="3000" dirty="0" smtClean="0"/>
              <a:t>Видеоролик</a:t>
            </a:r>
            <a:r>
              <a:rPr lang="de-CH" sz="3000" dirty="0" smtClean="0"/>
              <a:t> 6</a:t>
            </a:r>
            <a:endParaRPr lang="de-CH" sz="2800" b="1" dirty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r>
              <a:rPr lang="de-CH" sz="3000" dirty="0" smtClean="0"/>
              <a:t>		</a:t>
            </a:r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3" name="Rechteck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'16VirtaMed </a:t>
            </a:r>
            <a:r>
              <a:rPr lang="de-DE" dirty="0" err="1"/>
              <a:t>ArthroSa</a:t>
            </a:r>
            <a:r>
              <a:rPr lang="de-DE" dirty="0"/>
              <a:t>̂¢ ACL </a:t>
            </a:r>
            <a:r>
              <a:rPr lang="de-DE" dirty="0" smtClean="0"/>
              <a:t>– </a:t>
            </a:r>
            <a:r>
              <a:rPr lang="ru-RU" dirty="0" smtClean="0"/>
              <a:t>самое современное учебное пособие в</a:t>
            </a:r>
            <a:r>
              <a:rPr lang="de-DE" dirty="0" smtClean="0"/>
              <a:t>_clip3.mp4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0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de-CH" sz="1200" b="1" dirty="0" smtClean="0"/>
          </a:p>
          <a:p>
            <a:r>
              <a:rPr lang="de-CH" sz="3000" dirty="0"/>
              <a:t>		</a:t>
            </a:r>
            <a:endParaRPr lang="de-CH" sz="2800" b="1" dirty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r>
              <a:rPr lang="de-CH" sz="3000" dirty="0" smtClean="0"/>
              <a:t>		</a:t>
            </a:r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Университетская </a:t>
            </a:r>
            <a:r>
              <a:rPr lang="ru-RU" sz="2400" b="1" dirty="0"/>
              <a:t>больница Базеля</a:t>
            </a:r>
            <a:endParaRPr lang="en-US" sz="2400" b="1" dirty="0"/>
          </a:p>
          <a:p>
            <a:r>
              <a:rPr lang="ru-RU" sz="2400" b="1" dirty="0"/>
              <a:t>Отделение ортопедии и травмы</a:t>
            </a:r>
            <a:endParaRPr lang="en-US" sz="2400" b="1" dirty="0"/>
          </a:p>
          <a:p>
            <a:r>
              <a:rPr lang="ru-RU" sz="2400" b="1" dirty="0"/>
              <a:t>Глава отделения</a:t>
            </a:r>
            <a:r>
              <a:rPr lang="en-US" sz="2400" b="1" dirty="0"/>
              <a:t>: </a:t>
            </a:r>
            <a:r>
              <a:rPr lang="ru-RU" sz="2400" b="1" dirty="0"/>
              <a:t>проф. </a:t>
            </a:r>
            <a:r>
              <a:rPr lang="en-US" sz="2400" b="1" dirty="0"/>
              <a:t>Marcel </a:t>
            </a:r>
            <a:r>
              <a:rPr lang="en-US" sz="2400" b="1" dirty="0" err="1"/>
              <a:t>Jakob</a:t>
            </a:r>
            <a:r>
              <a:rPr lang="en-US" sz="2400" b="1" dirty="0"/>
              <a:t>, MD. </a:t>
            </a:r>
          </a:p>
          <a:p>
            <a:r>
              <a:rPr lang="ru-RU" sz="2400" b="1" dirty="0"/>
              <a:t>Директор по мед. образованию</a:t>
            </a:r>
            <a:r>
              <a:rPr lang="en-US" sz="2400" b="1" dirty="0"/>
              <a:t>: </a:t>
            </a:r>
            <a:r>
              <a:rPr lang="ru-RU" sz="2400" b="1" dirty="0" err="1"/>
              <a:t>проф</a:t>
            </a:r>
            <a:r>
              <a:rPr lang="en-US" sz="2400" b="1" dirty="0"/>
              <a:t>. </a:t>
            </a:r>
            <a:r>
              <a:rPr lang="en-US" sz="2400" b="1" dirty="0" err="1"/>
              <a:t>Niklaus</a:t>
            </a:r>
            <a:r>
              <a:rPr lang="en-US" sz="2400" b="1" dirty="0"/>
              <a:t> F. </a:t>
            </a:r>
            <a:r>
              <a:rPr lang="en-US" sz="2400" b="1" dirty="0" err="1"/>
              <a:t>Friederich</a:t>
            </a:r>
            <a:endParaRPr lang="en-US" sz="2400" b="1" u="sng" dirty="0"/>
          </a:p>
          <a:p>
            <a:endParaRPr lang="en-US" sz="2400" dirty="0" smtClean="0"/>
          </a:p>
          <a:p>
            <a:r>
              <a:rPr lang="ru-RU" sz="2400" dirty="0" smtClean="0"/>
              <a:t>С момента появления симулятора </a:t>
            </a:r>
            <a:r>
              <a:rPr lang="ru-RU" sz="2400" dirty="0" err="1" smtClean="0"/>
              <a:t>АртроС</a:t>
            </a:r>
            <a:r>
              <a:rPr lang="ru-RU" sz="2400" dirty="0" smtClean="0"/>
              <a:t> осенью</a:t>
            </a:r>
            <a:r>
              <a:rPr lang="en-US" sz="2400" dirty="0" smtClean="0"/>
              <a:t> 2016</a:t>
            </a:r>
            <a:r>
              <a:rPr lang="ru-RU" sz="2400" dirty="0" smtClean="0"/>
              <a:t> года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22 </a:t>
            </a:r>
            <a:r>
              <a:rPr lang="ru-RU" sz="2400" dirty="0" smtClean="0"/>
              <a:t>курсанта начали обучение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14 </a:t>
            </a:r>
            <a:r>
              <a:rPr lang="ru-RU" sz="2400" dirty="0" smtClean="0"/>
              <a:t>курсантов завершили обучение</a:t>
            </a:r>
            <a:r>
              <a:rPr lang="en-US" sz="2400" dirty="0" smtClean="0"/>
              <a:t>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33" y="2833309"/>
            <a:ext cx="2387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2760132"/>
            <a:ext cx="10515600" cy="3400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de-CH" sz="1200" b="1" dirty="0" smtClean="0"/>
          </a:p>
          <a:p>
            <a:r>
              <a:rPr lang="de-CH" sz="3000" dirty="0"/>
              <a:t>		</a:t>
            </a:r>
            <a:endParaRPr lang="de-CH" sz="2800" b="1" dirty="0"/>
          </a:p>
          <a:p>
            <a:endParaRPr lang="de-CH" sz="3000" b="1" dirty="0" smtClean="0"/>
          </a:p>
          <a:p>
            <a:r>
              <a:rPr lang="de-CH" sz="3000" b="1" dirty="0"/>
              <a:t>			</a:t>
            </a:r>
            <a:endParaRPr lang="de-CH" sz="3000" dirty="0"/>
          </a:p>
          <a:p>
            <a:r>
              <a:rPr lang="de-CH" sz="3000" dirty="0"/>
              <a:t>			</a:t>
            </a:r>
          </a:p>
          <a:p>
            <a:r>
              <a:rPr lang="de-CH" sz="3000" dirty="0" smtClean="0"/>
              <a:t>		</a:t>
            </a:r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Университетская больница Базеля</a:t>
            </a:r>
            <a:endParaRPr lang="en-US" sz="2400" b="1" dirty="0"/>
          </a:p>
          <a:p>
            <a:r>
              <a:rPr lang="ru-RU" sz="2400" b="1" dirty="0"/>
              <a:t>Отделение ортопедии и травмы</a:t>
            </a:r>
            <a:endParaRPr lang="en-US" sz="2400" b="1" dirty="0"/>
          </a:p>
          <a:p>
            <a:r>
              <a:rPr lang="ru-RU" sz="2400" b="1" dirty="0"/>
              <a:t>Глава отделения</a:t>
            </a:r>
            <a:r>
              <a:rPr lang="en-US" sz="2400" b="1" dirty="0"/>
              <a:t>: </a:t>
            </a:r>
            <a:r>
              <a:rPr lang="ru-RU" sz="2400" b="1" dirty="0"/>
              <a:t>проф. </a:t>
            </a:r>
            <a:r>
              <a:rPr lang="en-US" sz="2400" b="1" dirty="0"/>
              <a:t>Marcel </a:t>
            </a:r>
            <a:r>
              <a:rPr lang="en-US" sz="2400" b="1" dirty="0" err="1"/>
              <a:t>Jakob</a:t>
            </a:r>
            <a:r>
              <a:rPr lang="en-US" sz="2400" b="1" dirty="0"/>
              <a:t>, MD. </a:t>
            </a:r>
          </a:p>
          <a:p>
            <a:r>
              <a:rPr lang="ru-RU" sz="2400" b="1" dirty="0"/>
              <a:t>Директор по мед. образованию</a:t>
            </a:r>
            <a:r>
              <a:rPr lang="en-US" sz="2400" b="1" dirty="0"/>
              <a:t>: </a:t>
            </a:r>
            <a:r>
              <a:rPr lang="ru-RU" sz="2400" b="1" dirty="0" err="1"/>
              <a:t>проф</a:t>
            </a:r>
            <a:r>
              <a:rPr lang="en-US" sz="2400" b="1" dirty="0"/>
              <a:t>. </a:t>
            </a:r>
            <a:r>
              <a:rPr lang="en-US" sz="2400" b="1" dirty="0" err="1"/>
              <a:t>Niklaus</a:t>
            </a:r>
            <a:r>
              <a:rPr lang="en-US" sz="2400" b="1" dirty="0"/>
              <a:t> F. </a:t>
            </a:r>
            <a:r>
              <a:rPr lang="en-US" sz="2400" b="1" dirty="0" err="1"/>
              <a:t>Friederich</a:t>
            </a:r>
            <a:endParaRPr lang="en-US" sz="2400" b="1" u="sng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b="1" dirty="0" smtClean="0"/>
              <a:t>Отделение ортопедии и травматологии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			</a:t>
            </a:r>
            <a:r>
              <a:rPr lang="ru-RU" sz="2400" b="1" dirty="0" smtClean="0"/>
              <a:t>не допустит</a:t>
            </a:r>
            <a:endParaRPr lang="en-US" sz="2800" b="1" dirty="0" smtClean="0"/>
          </a:p>
          <a:p>
            <a:endParaRPr lang="en-US" sz="2400" b="1" dirty="0" smtClean="0"/>
          </a:p>
          <a:p>
            <a:r>
              <a:rPr lang="ru-RU" sz="2400" b="1" dirty="0"/>
              <a:t>резидента даже ассистировать, если он не закончил курс и не сдал экзаменационную сессию</a:t>
            </a:r>
            <a:r>
              <a:rPr lang="az-Cyrl-AZ" sz="2400" b="1" dirty="0"/>
              <a:t>.</a:t>
            </a:r>
          </a:p>
          <a:p>
            <a:endParaRPr lang="en-US" sz="24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68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562794"/>
            <a:ext cx="10515600" cy="4597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ru-RU" sz="2000" dirty="0"/>
              <a:t>Новый ежегодный ортопедический аттестационный экзамен состоит из трех частей</a:t>
            </a:r>
            <a:r>
              <a:rPr lang="ru-RU" sz="2000" dirty="0" smtClean="0"/>
              <a:t>:</a:t>
            </a:r>
            <a:endParaRPr lang="az-Cyrl-A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Cyrl-AZ" sz="2000" dirty="0" smtClean="0"/>
              <a:t>анатомия</a:t>
            </a:r>
            <a:endParaRPr lang="en-US" sz="2000" dirty="0"/>
          </a:p>
          <a:p>
            <a:pPr marL="114300" indent="-342900">
              <a:buFont typeface="Arial" charset="0"/>
              <a:buChar char="•"/>
            </a:pPr>
            <a:r>
              <a:rPr lang="ru-RU" sz="2000" dirty="0" smtClean="0"/>
              <a:t>детская </a:t>
            </a:r>
            <a:r>
              <a:rPr lang="ru-RU" sz="2000" dirty="0"/>
              <a:t>ортопедия</a:t>
            </a:r>
            <a:endParaRPr lang="en-US" sz="2000" dirty="0"/>
          </a:p>
          <a:p>
            <a:pPr marL="114300" indent="-342900">
              <a:buFont typeface="Arial" charset="0"/>
              <a:buChar char="•"/>
            </a:pPr>
            <a:r>
              <a:rPr lang="ru-RU" sz="2000" dirty="0" smtClean="0"/>
              <a:t>опухоли</a:t>
            </a:r>
            <a:r>
              <a:rPr lang="ru-RU" sz="2000" dirty="0"/>
              <a:t>, а также письменный тест</a:t>
            </a:r>
            <a:endParaRPr lang="en-US" sz="2000" dirty="0"/>
          </a:p>
          <a:p>
            <a:pPr marL="0"/>
            <a:endParaRPr lang="en-US" sz="2000" dirty="0" smtClean="0"/>
          </a:p>
          <a:p>
            <a:pPr marL="0"/>
            <a:r>
              <a:rPr lang="ru-RU" sz="2000" dirty="0"/>
              <a:t>Симулятор </a:t>
            </a:r>
            <a:r>
              <a:rPr lang="ru-RU" sz="2000" dirty="0" err="1"/>
              <a:t>АртроС</a:t>
            </a:r>
            <a:r>
              <a:rPr lang="ru-RU" sz="2000" dirty="0"/>
              <a:t> используется для контроля части по анатомии: </a:t>
            </a:r>
            <a:r>
              <a:rPr lang="en-US" sz="2000" dirty="0"/>
              <a:t>	</a:t>
            </a:r>
            <a:endParaRPr lang="ru-RU" sz="2000" dirty="0"/>
          </a:p>
          <a:p>
            <a:pPr marL="0"/>
            <a:r>
              <a:rPr lang="ru-RU" sz="2000" dirty="0"/>
              <a:t>			как тестируемые обращаются с инструментами </a:t>
            </a:r>
            <a:r>
              <a:rPr lang="en-US" sz="2000" dirty="0"/>
              <a:t>						</a:t>
            </a:r>
            <a:r>
              <a:rPr lang="ru-RU" sz="2000" dirty="0"/>
              <a:t>как выполняют навигацию в суставах </a:t>
            </a:r>
            <a:endParaRPr lang="en-US" sz="2000" dirty="0"/>
          </a:p>
          <a:p>
            <a:pPr marL="0"/>
            <a:r>
              <a:rPr lang="en-US" sz="2000" dirty="0"/>
              <a:t>			</a:t>
            </a:r>
            <a:r>
              <a:rPr lang="ru-RU" sz="2000" dirty="0"/>
              <a:t>как выполняют визуализацию соответствующих анатомических ориентиров</a:t>
            </a:r>
            <a:endParaRPr lang="en-US" sz="2000" dirty="0" smtClean="0"/>
          </a:p>
          <a:p>
            <a:pPr marL="0"/>
            <a:endParaRPr lang="ru-RU" sz="2000" dirty="0" smtClean="0"/>
          </a:p>
          <a:p>
            <a:pPr marL="0"/>
            <a:r>
              <a:rPr lang="ru-RU" sz="2000" dirty="0"/>
              <a:t>Из-за переходного периода в структуре экзамена в последнем экзамене в ноябре 2016 года приняли участие рекордное число врачей - 160. </a:t>
            </a:r>
          </a:p>
          <a:p>
            <a:pPr marL="0"/>
            <a:r>
              <a:rPr lang="ru-RU" sz="2000" dirty="0"/>
              <a:t>Обычно в течение года в Швейцарии сертификацию по ортопедии проходят около 80 новых хирургов.</a:t>
            </a:r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7895" y="868775"/>
            <a:ext cx="872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Швейцария первой использует симуляцию для практического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76722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562794"/>
            <a:ext cx="10515600" cy="4597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r>
              <a:rPr lang="ru-RU" sz="4000" dirty="0" smtClean="0"/>
              <a:t>И наше новое дополнение к учебной программе в Базеле</a:t>
            </a:r>
            <a:endParaRPr lang="en-US" sz="4000" dirty="0" smtClean="0"/>
          </a:p>
          <a:p>
            <a:pPr marL="0"/>
            <a:r>
              <a:rPr lang="ru-RU" sz="4000" dirty="0" smtClean="0"/>
              <a:t>Видеоролик</a:t>
            </a:r>
            <a:r>
              <a:rPr lang="en-US" sz="4000" dirty="0" smtClean="0"/>
              <a:t> </a:t>
            </a:r>
            <a:r>
              <a:rPr lang="en-US" sz="4000" dirty="0"/>
              <a:t>7 20171001-INSIGHTS-Excellence-2_10.mov</a:t>
            </a:r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 rot="10800000"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431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iger, Mönch, Schwei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635" y="0"/>
            <a:ext cx="12581635" cy="67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15F68BE-2B5E-374C-928C-07C6C9F3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061"/>
            <a:ext cx="10998200" cy="769408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5 </a:t>
            </a:r>
            <a:r>
              <a:rPr lang="ru-RU" b="1" dirty="0" smtClean="0"/>
              <a:t>особенностей взрослых обучающихся</a:t>
            </a:r>
            <a:r>
              <a:rPr lang="en-US" b="1" dirty="0" smtClean="0"/>
              <a:t> </a:t>
            </a:r>
            <a:r>
              <a:rPr lang="en-US" b="1" dirty="0"/>
              <a:t>(M. Know</a:t>
            </a:r>
            <a:r>
              <a:rPr lang="de-CH" b="1" dirty="0"/>
              <a:t>les)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EA498AE-B5C3-DD44-941E-663D3064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r>
              <a:rPr lang="de-CH" sz="4000" dirty="0"/>
              <a:t>	</a:t>
            </a:r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6200" dirty="0" smtClean="0"/>
              <a:t>взрослые </a:t>
            </a:r>
            <a:r>
              <a:rPr lang="ru-RU" sz="6200" dirty="0" err="1"/>
              <a:t>самонаправлены</a:t>
            </a:r>
            <a:r>
              <a:rPr lang="en-US" sz="6200" dirty="0"/>
              <a:t/>
            </a:r>
            <a:br>
              <a:rPr lang="en-US" sz="6200" dirty="0"/>
            </a:br>
            <a:r>
              <a:rPr lang="ru-RU" sz="6200" dirty="0"/>
              <a:t>опыт взрослых - это ресурс для обучения</a:t>
            </a:r>
            <a:r>
              <a:rPr lang="en-US" sz="6200" dirty="0"/>
              <a:t/>
            </a:r>
            <a:br>
              <a:rPr lang="en-US" sz="6200" dirty="0"/>
            </a:br>
            <a:r>
              <a:rPr lang="ru-RU" sz="6200" dirty="0"/>
              <a:t>взрослые готовы к развитию</a:t>
            </a:r>
            <a:r>
              <a:rPr lang="en-US" sz="6200" dirty="0"/>
              <a:t/>
            </a:r>
            <a:br>
              <a:rPr lang="en-US" sz="6200" dirty="0"/>
            </a:br>
            <a:r>
              <a:rPr lang="ru-RU" sz="6200" dirty="0"/>
              <a:t>взрослые имеют навык решения проблем</a:t>
            </a:r>
            <a:r>
              <a:rPr lang="en-US" sz="6200" dirty="0"/>
              <a:t/>
            </a:r>
            <a:br>
              <a:rPr lang="en-US" sz="6200" dirty="0"/>
            </a:br>
            <a:r>
              <a:rPr lang="ru-RU" sz="6200" dirty="0"/>
              <a:t>взрослые имеют внутреннюю мотивацию учиться</a:t>
            </a:r>
            <a:endParaRPr lang="de-DE" sz="6200" dirty="0"/>
          </a:p>
          <a:p>
            <a:pPr marL="0" indent="0">
              <a:buNone/>
            </a:pPr>
            <a:r>
              <a:rPr lang="en-US" sz="6200" dirty="0"/>
              <a:t/>
            </a:r>
            <a:br>
              <a:rPr lang="en-US" sz="6200" dirty="0"/>
            </a:br>
            <a:r>
              <a:rPr lang="ru-RU" sz="6200" dirty="0"/>
              <a:t>самостоятельное обучение из-за внутренней мотивации</a:t>
            </a:r>
            <a:endParaRPr lang="de-DE" sz="6200" dirty="0"/>
          </a:p>
          <a:p>
            <a:pPr marL="0" indent="0">
              <a:buNone/>
            </a:pPr>
            <a:r>
              <a:rPr lang="ru-RU" sz="6200" dirty="0" err="1"/>
              <a:t>самонаправленное</a:t>
            </a:r>
            <a:r>
              <a:rPr lang="ru-RU" sz="6200" dirty="0"/>
              <a:t> применение новых знаний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de-DE" sz="8000" dirty="0"/>
              <a:t>X</a:t>
            </a:r>
            <a:r>
              <a:rPr lang="az-Cyrl-AZ" sz="8000" dirty="0"/>
              <a:t>ирургам должно нравиться обучаться </a:t>
            </a:r>
            <a:r>
              <a:rPr lang="de-CH" sz="1200" dirty="0"/>
              <a:t/>
            </a:r>
            <a:br>
              <a:rPr lang="de-CH" sz="1200" dirty="0"/>
            </a:br>
            <a:r>
              <a:rPr lang="de-CH" dirty="0"/>
              <a:t/>
            </a:r>
            <a:br>
              <a:rPr lang="de-CH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9333" y="6173400"/>
            <a:ext cx="9101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M. Knowles et al., The Adult Learner,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edition, 2015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21084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562794"/>
            <a:ext cx="10515600" cy="4597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endParaRPr lang="en-US" sz="2400" dirty="0" smtClean="0"/>
          </a:p>
          <a:p>
            <a:pPr marL="0"/>
            <a:endParaRPr lang="en-US" sz="2400" dirty="0"/>
          </a:p>
          <a:p>
            <a:pPr marL="0"/>
            <a:r>
              <a:rPr lang="ru-RU" sz="4000" dirty="0" smtClean="0"/>
              <a:t>Спасибо </a:t>
            </a:r>
            <a:r>
              <a:rPr lang="ru-RU" sz="4000" smtClean="0"/>
              <a:t>за внимание!</a:t>
            </a:r>
            <a:endParaRPr lang="en-US" sz="4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 rot="10800000">
            <a:off x="807962" y="868775"/>
            <a:ext cx="10515600" cy="189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27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95"/>
            <a:ext cx="12192000" cy="71218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660095" y="1858713"/>
            <a:ext cx="6685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Университетская больница г. Базель</a:t>
            </a:r>
            <a:endParaRPr lang="de-DE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7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906"/>
            <a:ext cx="14971197" cy="80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535517" y="4583318"/>
            <a:ext cx="33345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Кантонсспитал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Брудерхольц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59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048000" y="3105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dirty="0"/>
              <a:t>+</a:t>
            </a:r>
            <a:endParaRPr lang="mr-IN" b="1" dirty="0"/>
          </a:p>
          <a:p>
            <a:r>
              <a:rPr lang="is-IS" b="1"/>
              <a:t>305 × 475</a:t>
            </a:r>
          </a:p>
        </p:txBody>
      </p:sp>
      <p:pic>
        <p:nvPicPr>
          <p:cNvPr id="6" name="Bild 5" descr="Basel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772" y="-2952692"/>
            <a:ext cx="13342345" cy="1211555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302507" y="2598489"/>
            <a:ext cx="1909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ФРАНЦИЯ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6574626" y="2080717"/>
            <a:ext cx="2694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ГЕРМАНИЯ</a:t>
            </a:r>
            <a:endParaRPr lang="de-DE" sz="2800" dirty="0"/>
          </a:p>
        </p:txBody>
      </p:sp>
      <p:sp>
        <p:nvSpPr>
          <p:cNvPr id="9" name="Rechteck 8"/>
          <p:cNvSpPr/>
          <p:nvPr/>
        </p:nvSpPr>
        <p:spPr>
          <a:xfrm>
            <a:off x="4248793" y="4757771"/>
            <a:ext cx="3186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ШВЕЙЦАРИЯ</a:t>
            </a:r>
            <a:endParaRPr lang="de-DE" sz="2800" dirty="0"/>
          </a:p>
        </p:txBody>
      </p:sp>
      <p:pic>
        <p:nvPicPr>
          <p:cNvPr id="11" name="Oval" descr="Oval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80" y="3276139"/>
            <a:ext cx="1049869" cy="9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481667"/>
            <a:ext cx="10515600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/>
          </a:p>
          <a:p>
            <a:r>
              <a:rPr lang="ru-RU" sz="2400" b="1" dirty="0" smtClean="0"/>
              <a:t>Каков конечный мотив любого обучения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dirty="0" smtClean="0"/>
              <a:t>		</a:t>
            </a:r>
            <a:r>
              <a:rPr lang="ru-RU" sz="2000" dirty="0" smtClean="0"/>
              <a:t>Уверенность в качестве оказания помощи и улучшение навыков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ru-RU" sz="2400" b="1" dirty="0" smtClean="0"/>
              <a:t>Следовательно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ru-RU" sz="2000" dirty="0" smtClean="0"/>
              <a:t>Хирургическое обучение больше не может быть построено по принципу</a:t>
            </a:r>
            <a:r>
              <a:rPr lang="en-US" sz="2000" dirty="0" smtClean="0"/>
              <a:t>: </a:t>
            </a:r>
          </a:p>
          <a:p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ru-RU" sz="2400" dirty="0" smtClean="0"/>
              <a:t>Смотри, делай, учи</a:t>
            </a:r>
            <a:r>
              <a:rPr lang="en-US" sz="2400" dirty="0" smtClean="0"/>
              <a:t>!    </a:t>
            </a:r>
            <a:r>
              <a:rPr lang="ru-RU" sz="2400" dirty="0" smtClean="0"/>
              <a:t>или</a:t>
            </a:r>
            <a:r>
              <a:rPr lang="en-US" sz="2400" dirty="0" smtClean="0"/>
              <a:t> </a:t>
            </a:r>
            <a:r>
              <a:rPr lang="ru-RU" sz="2400" dirty="0" smtClean="0"/>
              <a:t>Обучайся, делая</a:t>
            </a:r>
            <a:r>
              <a:rPr lang="en-US" sz="2400" dirty="0" smtClean="0"/>
              <a:t>!</a:t>
            </a:r>
          </a:p>
          <a:p>
            <a:r>
              <a:rPr lang="en-US" sz="2800" dirty="0" smtClean="0"/>
              <a:t>	</a:t>
            </a:r>
            <a:endParaRPr lang="en-US" sz="2800" b="1" dirty="0" smtClean="0"/>
          </a:p>
          <a:p>
            <a:r>
              <a:rPr lang="en-US" sz="3000" dirty="0" smtClean="0"/>
              <a:t>		</a:t>
            </a:r>
            <a:endParaRPr lang="en-US" sz="2800" b="1" dirty="0" smtClean="0"/>
          </a:p>
          <a:p>
            <a:r>
              <a:rPr lang="en-US" sz="3000" b="1" dirty="0" smtClean="0"/>
              <a:t>			</a:t>
            </a:r>
            <a:endParaRPr lang="en-US" sz="3000" dirty="0" smtClean="0"/>
          </a:p>
          <a:p>
            <a:r>
              <a:rPr lang="en-US" sz="3000" dirty="0" smtClean="0"/>
              <a:t>			</a:t>
            </a:r>
          </a:p>
          <a:p>
            <a:endParaRPr lang="en-US" sz="3000" dirty="0" smtClean="0"/>
          </a:p>
          <a:p>
            <a:endParaRPr lang="en-US" sz="2000" dirty="0" smtClean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3000" b="1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78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Важность </a:t>
            </a:r>
            <a:r>
              <a:rPr lang="ru-RU" sz="2800" b="1" dirty="0" err="1" smtClean="0"/>
              <a:t>симуляционного</a:t>
            </a:r>
            <a:r>
              <a:rPr lang="ru-RU" sz="2800" b="1" dirty="0" smtClean="0"/>
              <a:t> обучения в хирургии</a:t>
            </a:r>
            <a:r>
              <a:rPr lang="de-CH" sz="2800" b="1" dirty="0" smtClean="0"/>
              <a:t> (</a:t>
            </a:r>
            <a:r>
              <a:rPr lang="ru-RU" sz="2800" b="1" dirty="0" smtClean="0"/>
              <a:t>ортопедии</a:t>
            </a:r>
            <a:r>
              <a:rPr lang="de-CH" sz="2800" b="1" dirty="0" smtClean="0"/>
              <a:t>) </a:t>
            </a:r>
            <a:endParaRPr lang="de-DE" sz="2800" b="1" dirty="0"/>
          </a:p>
          <a:p>
            <a:endParaRPr lang="de-DE" sz="3400" b="1" u="sng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F293065-E4BC-9244-B6D5-F59BB7708676}"/>
              </a:ext>
            </a:extLst>
          </p:cNvPr>
          <p:cNvSpPr txBox="1"/>
          <p:nvPr/>
        </p:nvSpPr>
        <p:spPr>
          <a:xfrm>
            <a:off x="0" y="619457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b="0" i="0" dirty="0">
                <a:solidFill>
                  <a:srgbClr val="000000"/>
                </a:solidFill>
                <a:effectLst/>
                <a:latin typeface="Helvetica-Light"/>
              </a:rPr>
              <a:t>Vozenilek J et al: See one, do one, teach on: Advanced technology in medical education; Acad E,erg Med, 2004, 11 (11): 1149-1154</a:t>
            </a:r>
            <a:endParaRPr lang="de-DE" sz="12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67" y="2688304"/>
            <a:ext cx="2387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481667"/>
            <a:ext cx="10515600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400" b="1" dirty="0" smtClean="0"/>
          </a:p>
          <a:p>
            <a:r>
              <a:rPr lang="ru-RU" sz="2800" dirty="0" smtClean="0"/>
              <a:t>Приобретение мануальных навыков</a:t>
            </a:r>
            <a:endParaRPr lang="en-US" sz="2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3 </a:t>
            </a:r>
            <a:r>
              <a:rPr lang="ru-RU" sz="2400" dirty="0" smtClean="0"/>
              <a:t>этапа приобретения мануальных навыков в хирургии: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ru-RU" sz="2400" dirty="0" smtClean="0"/>
              <a:t>Познание</a:t>
            </a: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ru-RU" sz="2400" dirty="0" smtClean="0"/>
              <a:t>Восприятие ситуации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ru-RU" sz="2400" dirty="0" smtClean="0"/>
              <a:t>Интеграция</a:t>
            </a:r>
            <a:r>
              <a:rPr lang="en-US" sz="2400" dirty="0"/>
              <a:t>	</a:t>
            </a:r>
            <a:r>
              <a:rPr lang="ru-RU" sz="2400" dirty="0" smtClean="0"/>
              <a:t>Понимание механических принципов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ru-RU" sz="2400" dirty="0" smtClean="0"/>
              <a:t>Автоматизация</a:t>
            </a:r>
            <a:r>
              <a:rPr lang="en-US" sz="2400" dirty="0"/>
              <a:t>	</a:t>
            </a:r>
            <a:r>
              <a:rPr lang="ru-RU" sz="2400" dirty="0" smtClean="0"/>
              <a:t>Скорость, эффективность и точность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CH" sz="2400" b="1" dirty="0"/>
              <a:t>			</a:t>
            </a:r>
            <a:endParaRPr lang="de-CH" sz="2400" dirty="0"/>
          </a:p>
          <a:p>
            <a:r>
              <a:rPr lang="de-CH" sz="3000" dirty="0"/>
              <a:t>			</a:t>
            </a:r>
          </a:p>
          <a:p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78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Как нам этого добиться</a:t>
            </a:r>
            <a:r>
              <a:rPr lang="en-US" sz="2800" b="1" dirty="0" smtClean="0"/>
              <a:t>?</a:t>
            </a:r>
          </a:p>
          <a:p>
            <a:endParaRPr lang="en-US" sz="3400" b="1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92976"/>
            <a:ext cx="9101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McGaghie</a:t>
            </a:r>
            <a:r>
              <a:rPr lang="en-US" sz="1200" dirty="0" smtClean="0"/>
              <a:t> et al. - A critical review of simulation-based medical education research 2003-2009 - Medical Education 2010 Jan 44(1):50-63</a:t>
            </a:r>
            <a:endParaRPr lang="de-DE" sz="12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3111638"/>
            <a:ext cx="2387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="" xmlns:a16="http://schemas.microsoft.com/office/drawing/2014/main" id="{E2A3A715-392C-BB48-9144-B6E96A7BD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962" y="1481667"/>
            <a:ext cx="10515600" cy="4611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dirty="0"/>
          </a:p>
          <a:p>
            <a:r>
              <a:rPr lang="en-US" sz="2800" dirty="0" smtClean="0"/>
              <a:t>	</a:t>
            </a:r>
            <a:r>
              <a:rPr lang="ru-RU" sz="2000" dirty="0" smtClean="0"/>
              <a:t>знания и умения</a:t>
            </a:r>
            <a:r>
              <a:rPr lang="en-US" sz="2000" dirty="0" smtClean="0"/>
              <a:t> </a:t>
            </a:r>
            <a:r>
              <a:rPr lang="en-US" sz="2000" dirty="0"/>
              <a:t>		</a:t>
            </a:r>
            <a:r>
              <a:rPr lang="ru-RU" sz="2000" dirty="0" smtClean="0"/>
              <a:t>когнитивные навыки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психомоторные способности</a:t>
            </a:r>
            <a:r>
              <a:rPr lang="en-US" sz="2000" dirty="0" smtClean="0"/>
              <a:t>	</a:t>
            </a:r>
            <a:r>
              <a:rPr lang="ru-RU" sz="2000" dirty="0" smtClean="0"/>
              <a:t>моторные навыки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не-технические навыки</a:t>
            </a:r>
            <a:r>
              <a:rPr lang="en-US" sz="2000" dirty="0" smtClean="0"/>
              <a:t>	</a:t>
            </a:r>
            <a:r>
              <a:rPr lang="ru-RU" sz="2000" dirty="0" smtClean="0"/>
              <a:t>                принятие решений</a:t>
            </a:r>
            <a:r>
              <a:rPr lang="en-US" sz="2000" dirty="0" smtClean="0"/>
              <a:t>, </a:t>
            </a:r>
            <a:r>
              <a:rPr lang="ru-RU" sz="2000" dirty="0" smtClean="0"/>
              <a:t>умение работать в команде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отношение</a:t>
            </a:r>
            <a:r>
              <a:rPr lang="en-US" sz="2000" dirty="0"/>
              <a:t>	</a:t>
            </a:r>
            <a:r>
              <a:rPr lang="en-US" sz="2000" dirty="0" smtClean="0"/>
              <a:t> 		</a:t>
            </a:r>
            <a:r>
              <a:rPr lang="ru-RU" sz="2000" dirty="0" smtClean="0"/>
              <a:t>профессиональная среда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эмоциональное состояние</a:t>
            </a: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en-US" sz="2000" dirty="0" smtClean="0"/>
              <a:t> </a:t>
            </a:r>
            <a:r>
              <a:rPr lang="ru-RU" sz="2000" dirty="0" smtClean="0"/>
              <a:t>страх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физическое состояние</a:t>
            </a:r>
            <a:r>
              <a:rPr lang="en-US" sz="2000" dirty="0"/>
              <a:t>	</a:t>
            </a:r>
            <a:r>
              <a:rPr lang="en-US" sz="2000" dirty="0" smtClean="0"/>
              <a:t> 	</a:t>
            </a:r>
            <a:r>
              <a:rPr lang="ru-RU" sz="2000" dirty="0" smtClean="0"/>
              <a:t>усталость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особенности характера</a:t>
            </a:r>
            <a:r>
              <a:rPr lang="en-US" sz="2000" dirty="0"/>
              <a:t>	</a:t>
            </a:r>
            <a:r>
              <a:rPr lang="en-US" sz="2000" dirty="0" smtClean="0"/>
              <a:t>  </a:t>
            </a:r>
            <a:r>
              <a:rPr lang="en-US" sz="2000" dirty="0"/>
              <a:t>	</a:t>
            </a:r>
            <a:r>
              <a:rPr lang="ru-RU" sz="2000" dirty="0" smtClean="0"/>
              <a:t>интроверт</a:t>
            </a:r>
            <a:r>
              <a:rPr lang="en-US" sz="2000" dirty="0" smtClean="0"/>
              <a:t>, </a:t>
            </a:r>
            <a:r>
              <a:rPr lang="ru-RU" sz="2000" dirty="0" smtClean="0"/>
              <a:t>экстраверт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de-CH" sz="2400" b="1" dirty="0"/>
              <a:t>			</a:t>
            </a:r>
            <a:endParaRPr lang="de-CH" sz="2400" dirty="0"/>
          </a:p>
          <a:p>
            <a:r>
              <a:rPr lang="de-CH" sz="2400" dirty="0"/>
              <a:t>			</a:t>
            </a:r>
          </a:p>
          <a:p>
            <a:endParaRPr lang="de-CH" sz="3000" dirty="0"/>
          </a:p>
          <a:p>
            <a:endParaRPr lang="de-CH" sz="20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de-DE" sz="3000" b="1" dirty="0"/>
          </a:p>
          <a:p>
            <a:endParaRPr lang="de-CH" sz="3000" dirty="0"/>
          </a:p>
          <a:p>
            <a:endParaRPr lang="de-DE" sz="3000" dirty="0"/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0776BDBD-F0F6-8547-BEDC-C41B17E332E5}"/>
              </a:ext>
            </a:extLst>
          </p:cNvPr>
          <p:cNvSpPr txBox="1">
            <a:spLocks/>
          </p:cNvSpPr>
          <p:nvPr/>
        </p:nvSpPr>
        <p:spPr>
          <a:xfrm>
            <a:off x="807962" y="868776"/>
            <a:ext cx="10515600" cy="78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Факторы, влияющие на выполнение упражнения</a:t>
            </a:r>
            <a:endParaRPr lang="de-DE" sz="2800" b="1" u="sng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F293065-E4BC-9244-B6D5-F59BB7708676}"/>
              </a:ext>
            </a:extLst>
          </p:cNvPr>
          <p:cNvSpPr txBox="1"/>
          <p:nvPr/>
        </p:nvSpPr>
        <p:spPr>
          <a:xfrm>
            <a:off x="0" y="619457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b="0" i="0" dirty="0">
                <a:solidFill>
                  <a:srgbClr val="000000"/>
                </a:solidFill>
                <a:effectLst/>
                <a:latin typeface="Helvetica-Light"/>
              </a:rPr>
              <a:t>Vozenilek J et al: See one, do one, teach on: Advanced technology in medical education; Acad E,erg Med, 2004, 11 (11): 1149-1154</a:t>
            </a:r>
            <a:endParaRPr lang="de-DE" sz="12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962" y="2867174"/>
            <a:ext cx="2387600" cy="33274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6962525" y="4909647"/>
            <a:ext cx="1280164" cy="1662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1115</Words>
  <Application>Microsoft Office PowerPoint</Application>
  <PresentationFormat>Произвольный</PresentationFormat>
  <Paragraphs>301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особенностей взрослых обучающихся (M. Knowles)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Muravieva</dc:creator>
  <cp:lastModifiedBy>Любовь Чилипенок</cp:lastModifiedBy>
  <cp:revision>72</cp:revision>
  <dcterms:modified xsi:type="dcterms:W3CDTF">2017-10-04T09:40:26Z</dcterms:modified>
</cp:coreProperties>
</file>