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handoutMasterIdLst>
    <p:handoutMasterId r:id="rId29"/>
  </p:handoutMasterIdLst>
  <p:sldIdLst>
    <p:sldId id="256" r:id="rId2"/>
    <p:sldId id="379" r:id="rId3"/>
    <p:sldId id="311" r:id="rId4"/>
    <p:sldId id="391" r:id="rId5"/>
    <p:sldId id="392" r:id="rId6"/>
    <p:sldId id="313" r:id="rId7"/>
    <p:sldId id="312" r:id="rId8"/>
    <p:sldId id="355" r:id="rId9"/>
    <p:sldId id="382" r:id="rId10"/>
    <p:sldId id="383" r:id="rId11"/>
    <p:sldId id="380" r:id="rId12"/>
    <p:sldId id="384" r:id="rId13"/>
    <p:sldId id="399" r:id="rId14"/>
    <p:sldId id="386" r:id="rId15"/>
    <p:sldId id="387" r:id="rId16"/>
    <p:sldId id="388" r:id="rId17"/>
    <p:sldId id="389" r:id="rId18"/>
    <p:sldId id="390" r:id="rId19"/>
    <p:sldId id="385" r:id="rId20"/>
    <p:sldId id="393" r:id="rId21"/>
    <p:sldId id="397" r:id="rId22"/>
    <p:sldId id="394" r:id="rId23"/>
    <p:sldId id="398" r:id="rId24"/>
    <p:sldId id="396" r:id="rId25"/>
    <p:sldId id="400" r:id="rId26"/>
    <p:sldId id="330" r:id="rId27"/>
  </p:sldIdLst>
  <p:sldSz cx="9144000" cy="6858000" type="screen4x3"/>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57">
          <p15:clr>
            <a:srgbClr val="A4A3A4"/>
          </p15:clr>
        </p15:guide>
        <p15:guide id="2" orient="horz" pos="1466">
          <p15:clr>
            <a:srgbClr val="A4A3A4"/>
          </p15:clr>
        </p15:guide>
        <p15:guide id="3" orient="horz" pos="1287">
          <p15:clr>
            <a:srgbClr val="A4A3A4"/>
          </p15:clr>
        </p15:guide>
        <p15:guide id="4" pos="862">
          <p15:clr>
            <a:srgbClr val="A4A3A4"/>
          </p15:clr>
        </p15:guide>
        <p15:guide id="5" pos="5329">
          <p15:clr>
            <a:srgbClr val="A4A3A4"/>
          </p15:clr>
        </p15:guide>
        <p15:guide id="6" pos="3026">
          <p15:clr>
            <a:srgbClr val="A4A3A4"/>
          </p15:clr>
        </p15:guide>
        <p15:guide id="7" pos="3169">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2141">
          <p15:clr>
            <a:srgbClr val="A4A3A4"/>
          </p15:clr>
        </p15:guide>
        <p15:guide id="4" pos="3127">
          <p15:clr>
            <a:srgbClr val="A4A3A4"/>
          </p15:clr>
        </p15:guide>
        <p15:guide id="5" orient="horz" pos="4566">
          <p15:clr>
            <a:srgbClr val="A4A3A4"/>
          </p15:clr>
        </p15:guide>
        <p15:guide id="6" pos="1466">
          <p15:clr>
            <a:srgbClr val="A4A3A4"/>
          </p15:clr>
        </p15:guide>
        <p15:guide id="7" orient="horz" pos="1466">
          <p15:clr>
            <a:srgbClr val="A4A3A4"/>
          </p15:clr>
        </p15:guide>
        <p15:guide id="8" pos="45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2936"/>
    <a:srgbClr val="565656"/>
    <a:srgbClr val="B3B3B3"/>
    <a:srgbClr val="0025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6543" autoAdjust="0"/>
    <p:restoredTop sz="88150" autoAdjust="0"/>
  </p:normalViewPr>
  <p:slideViewPr>
    <p:cSldViewPr showGuides="1">
      <p:cViewPr>
        <p:scale>
          <a:sx n="87" d="100"/>
          <a:sy n="87" d="100"/>
        </p:scale>
        <p:origin x="-3036" y="-720"/>
      </p:cViewPr>
      <p:guideLst>
        <p:guide orient="horz" pos="3457"/>
        <p:guide orient="horz" pos="1466"/>
        <p:guide orient="horz" pos="1287"/>
        <p:guide pos="862"/>
        <p:guide pos="5329"/>
        <p:guide pos="3026"/>
        <p:guide pos="3169"/>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4" d="100"/>
          <a:sy n="74" d="100"/>
        </p:scale>
        <p:origin x="-2358" y="-90"/>
      </p:cViewPr>
      <p:guideLst>
        <p:guide orient="horz" pos="3127"/>
        <p:guide orient="horz" pos="2141"/>
        <p:guide orient="horz" pos="4566"/>
        <p:guide orient="horz" pos="1466"/>
        <p:guide pos="2141"/>
        <p:guide pos="3127"/>
        <p:guide pos="1466"/>
        <p:guide pos="45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97842-CEA1-43BB-80D3-FC648B3EB8DF}" type="doc">
      <dgm:prSet loTypeId="urn:microsoft.com/office/officeart/2005/8/layout/chevron1" loCatId="process" qsTypeId="urn:microsoft.com/office/officeart/2005/8/quickstyle/simple1" qsCatId="simple" csTypeId="urn:microsoft.com/office/officeart/2005/8/colors/accent1_2" csCatId="accent1" phldr="1"/>
      <dgm:spPr/>
    </dgm:pt>
    <dgm:pt modelId="{C294D4A7-9B87-4EED-AE55-BADC046C0EBF}">
      <dgm:prSet phldrT="[Tekst]" custT="1"/>
      <dgm:spPr/>
      <dgm:t>
        <a:bodyPr/>
        <a:lstStyle/>
        <a:p>
          <a:r>
            <a:rPr lang="ru-RU" sz="2100" dirty="0" smtClean="0"/>
            <a:t>Восприятие</a:t>
          </a:r>
          <a:endParaRPr lang="en-GB" sz="2100" dirty="0" smtClean="0"/>
        </a:p>
        <a:p>
          <a:r>
            <a:rPr lang="en-GB" sz="1400" dirty="0" smtClean="0"/>
            <a:t>-</a:t>
          </a:r>
          <a:r>
            <a:rPr lang="ru-RU" sz="1400" dirty="0" smtClean="0"/>
            <a:t> сбор </a:t>
          </a:r>
          <a:r>
            <a:rPr lang="ru-RU" sz="1400" dirty="0" smtClean="0"/>
            <a:t>информации</a:t>
          </a:r>
          <a:endParaRPr lang="en-GB" sz="1400" dirty="0"/>
        </a:p>
      </dgm:t>
    </dgm:pt>
    <dgm:pt modelId="{6D9C7DEF-A0C6-4287-ABDF-B32F54131B16}" type="parTrans" cxnId="{6D8711A8-838C-426F-B52D-7FBDA7608797}">
      <dgm:prSet/>
      <dgm:spPr/>
      <dgm:t>
        <a:bodyPr/>
        <a:lstStyle/>
        <a:p>
          <a:endParaRPr lang="en-GB"/>
        </a:p>
      </dgm:t>
    </dgm:pt>
    <dgm:pt modelId="{98D10117-C066-4990-BBF4-032D72DE997A}" type="sibTrans" cxnId="{6D8711A8-838C-426F-B52D-7FBDA7608797}">
      <dgm:prSet/>
      <dgm:spPr/>
      <dgm:t>
        <a:bodyPr/>
        <a:lstStyle/>
        <a:p>
          <a:endParaRPr lang="en-GB"/>
        </a:p>
      </dgm:t>
    </dgm:pt>
    <dgm:pt modelId="{0DC28425-E904-4669-B8B8-603DD47275B1}">
      <dgm:prSet phldrT="[Tekst]" custT="1"/>
      <dgm:spPr/>
      <dgm:t>
        <a:bodyPr/>
        <a:lstStyle/>
        <a:p>
          <a:r>
            <a:rPr lang="ru-RU" sz="1900" dirty="0" smtClean="0"/>
            <a:t>Осознание</a:t>
          </a:r>
          <a:endParaRPr lang="en-GB" sz="1900" dirty="0" smtClean="0"/>
        </a:p>
        <a:p>
          <a:r>
            <a:rPr lang="en-GB" sz="1400" dirty="0" smtClean="0"/>
            <a:t>-</a:t>
          </a:r>
          <a:r>
            <a:rPr lang="ru-RU" sz="1400" dirty="0" smtClean="0"/>
            <a:t> узнавание </a:t>
          </a:r>
          <a:r>
            <a:rPr lang="ru-RU" sz="1400" dirty="0" smtClean="0"/>
            <a:t>и понимание</a:t>
          </a:r>
          <a:endParaRPr lang="en-GB" sz="1400" dirty="0"/>
        </a:p>
      </dgm:t>
    </dgm:pt>
    <dgm:pt modelId="{131AA825-2AE7-4D6D-BAD4-E694DE7B3FE7}" type="parTrans" cxnId="{93A47839-2D47-4EE5-9E6A-7B23FE34646C}">
      <dgm:prSet/>
      <dgm:spPr/>
      <dgm:t>
        <a:bodyPr/>
        <a:lstStyle/>
        <a:p>
          <a:endParaRPr lang="en-GB"/>
        </a:p>
      </dgm:t>
    </dgm:pt>
    <dgm:pt modelId="{AC490A74-D7DC-4BA2-905D-A1C9DB530EF0}" type="sibTrans" cxnId="{93A47839-2D47-4EE5-9E6A-7B23FE34646C}">
      <dgm:prSet/>
      <dgm:spPr/>
      <dgm:t>
        <a:bodyPr/>
        <a:lstStyle/>
        <a:p>
          <a:endParaRPr lang="en-GB"/>
        </a:p>
      </dgm:t>
    </dgm:pt>
    <dgm:pt modelId="{C06756CB-2374-4E9D-BC46-4C06CC77E457}">
      <dgm:prSet phldrT="[Tekst]" custT="1"/>
      <dgm:spPr/>
      <dgm:t>
        <a:bodyPr/>
        <a:lstStyle/>
        <a:p>
          <a:r>
            <a:rPr lang="ru-RU" sz="2100" dirty="0" smtClean="0"/>
            <a:t>Прогнозирование</a:t>
          </a:r>
          <a:endParaRPr lang="ru-RU" sz="2100" dirty="0" smtClean="0"/>
        </a:p>
        <a:p>
          <a:r>
            <a:rPr lang="ru-RU" sz="1400" dirty="0" smtClean="0"/>
            <a:t>- предвидение </a:t>
          </a:r>
          <a:r>
            <a:rPr lang="ru-RU" sz="1400" dirty="0" smtClean="0"/>
            <a:t>и </a:t>
          </a:r>
          <a:r>
            <a:rPr lang="ru-RU" sz="1400" dirty="0" smtClean="0"/>
            <a:t>предвосхищение</a:t>
          </a:r>
          <a:endParaRPr lang="en-GB" sz="1400" dirty="0"/>
        </a:p>
      </dgm:t>
    </dgm:pt>
    <dgm:pt modelId="{3073D1F8-2ECF-47D7-A3B7-9260831E90C6}" type="parTrans" cxnId="{1AA0DBAC-0387-4CAA-9056-1CE6EB474909}">
      <dgm:prSet/>
      <dgm:spPr/>
      <dgm:t>
        <a:bodyPr/>
        <a:lstStyle/>
        <a:p>
          <a:endParaRPr lang="en-GB"/>
        </a:p>
      </dgm:t>
    </dgm:pt>
    <dgm:pt modelId="{1A79F3A7-F29E-4F1A-B5AB-2AAD08C57C5C}" type="sibTrans" cxnId="{1AA0DBAC-0387-4CAA-9056-1CE6EB474909}">
      <dgm:prSet/>
      <dgm:spPr/>
      <dgm:t>
        <a:bodyPr/>
        <a:lstStyle/>
        <a:p>
          <a:endParaRPr lang="en-GB"/>
        </a:p>
      </dgm:t>
    </dgm:pt>
    <dgm:pt modelId="{C6B0EF31-874D-43E2-A65E-31C279AE1CBC}" type="pres">
      <dgm:prSet presAssocID="{E1197842-CEA1-43BB-80D3-FC648B3EB8DF}" presName="Name0" presStyleCnt="0">
        <dgm:presLayoutVars>
          <dgm:dir/>
          <dgm:animLvl val="lvl"/>
          <dgm:resizeHandles val="exact"/>
        </dgm:presLayoutVars>
      </dgm:prSet>
      <dgm:spPr/>
    </dgm:pt>
    <dgm:pt modelId="{4EFD0F55-FE15-4918-9707-0A6E33903C01}" type="pres">
      <dgm:prSet presAssocID="{C294D4A7-9B87-4EED-AE55-BADC046C0EBF}" presName="parTxOnly" presStyleLbl="node1" presStyleIdx="0" presStyleCnt="3">
        <dgm:presLayoutVars>
          <dgm:chMax val="0"/>
          <dgm:chPref val="0"/>
          <dgm:bulletEnabled val="1"/>
        </dgm:presLayoutVars>
      </dgm:prSet>
      <dgm:spPr/>
      <dgm:t>
        <a:bodyPr/>
        <a:lstStyle/>
        <a:p>
          <a:endParaRPr lang="en-GB"/>
        </a:p>
      </dgm:t>
    </dgm:pt>
    <dgm:pt modelId="{14A66359-7CA3-4B04-ACDD-86BD280E837D}" type="pres">
      <dgm:prSet presAssocID="{98D10117-C066-4990-BBF4-032D72DE997A}" presName="parTxOnlySpace" presStyleCnt="0"/>
      <dgm:spPr/>
    </dgm:pt>
    <dgm:pt modelId="{5AA553F9-E814-414F-BC13-9F2C8BD5DDA4}" type="pres">
      <dgm:prSet presAssocID="{0DC28425-E904-4669-B8B8-603DD47275B1}" presName="parTxOnly" presStyleLbl="node1" presStyleIdx="1" presStyleCnt="3">
        <dgm:presLayoutVars>
          <dgm:chMax val="0"/>
          <dgm:chPref val="0"/>
          <dgm:bulletEnabled val="1"/>
        </dgm:presLayoutVars>
      </dgm:prSet>
      <dgm:spPr/>
      <dgm:t>
        <a:bodyPr/>
        <a:lstStyle/>
        <a:p>
          <a:endParaRPr lang="en-GB"/>
        </a:p>
      </dgm:t>
    </dgm:pt>
    <dgm:pt modelId="{6D187DB3-BCB8-4157-92C5-3A5A260B4AD6}" type="pres">
      <dgm:prSet presAssocID="{AC490A74-D7DC-4BA2-905D-A1C9DB530EF0}" presName="parTxOnlySpace" presStyleCnt="0"/>
      <dgm:spPr/>
    </dgm:pt>
    <dgm:pt modelId="{E0E0A762-46DB-4C3B-B385-A3FBD643DA31}" type="pres">
      <dgm:prSet presAssocID="{C06756CB-2374-4E9D-BC46-4C06CC77E457}" presName="parTxOnly" presStyleLbl="node1" presStyleIdx="2" presStyleCnt="3">
        <dgm:presLayoutVars>
          <dgm:chMax val="0"/>
          <dgm:chPref val="0"/>
          <dgm:bulletEnabled val="1"/>
        </dgm:presLayoutVars>
      </dgm:prSet>
      <dgm:spPr/>
      <dgm:t>
        <a:bodyPr/>
        <a:lstStyle/>
        <a:p>
          <a:endParaRPr lang="en-GB"/>
        </a:p>
      </dgm:t>
    </dgm:pt>
  </dgm:ptLst>
  <dgm:cxnLst>
    <dgm:cxn modelId="{69087F76-1553-4A44-9C56-1988EEAB4D5C}" type="presOf" srcId="{0DC28425-E904-4669-B8B8-603DD47275B1}" destId="{5AA553F9-E814-414F-BC13-9F2C8BD5DDA4}" srcOrd="0" destOrd="0" presId="urn:microsoft.com/office/officeart/2005/8/layout/chevron1"/>
    <dgm:cxn modelId="{1AA0DBAC-0387-4CAA-9056-1CE6EB474909}" srcId="{E1197842-CEA1-43BB-80D3-FC648B3EB8DF}" destId="{C06756CB-2374-4E9D-BC46-4C06CC77E457}" srcOrd="2" destOrd="0" parTransId="{3073D1F8-2ECF-47D7-A3B7-9260831E90C6}" sibTransId="{1A79F3A7-F29E-4F1A-B5AB-2AAD08C57C5C}"/>
    <dgm:cxn modelId="{2989CE3E-6081-460B-8DD2-89E015F80840}" type="presOf" srcId="{C06756CB-2374-4E9D-BC46-4C06CC77E457}" destId="{E0E0A762-46DB-4C3B-B385-A3FBD643DA31}" srcOrd="0" destOrd="0" presId="urn:microsoft.com/office/officeart/2005/8/layout/chevron1"/>
    <dgm:cxn modelId="{6D8711A8-838C-426F-B52D-7FBDA7608797}" srcId="{E1197842-CEA1-43BB-80D3-FC648B3EB8DF}" destId="{C294D4A7-9B87-4EED-AE55-BADC046C0EBF}" srcOrd="0" destOrd="0" parTransId="{6D9C7DEF-A0C6-4287-ABDF-B32F54131B16}" sibTransId="{98D10117-C066-4990-BBF4-032D72DE997A}"/>
    <dgm:cxn modelId="{FC44140A-82BE-4815-94F7-2B2984AB2EFD}" type="presOf" srcId="{E1197842-CEA1-43BB-80D3-FC648B3EB8DF}" destId="{C6B0EF31-874D-43E2-A65E-31C279AE1CBC}" srcOrd="0" destOrd="0" presId="urn:microsoft.com/office/officeart/2005/8/layout/chevron1"/>
    <dgm:cxn modelId="{9D55A482-D06E-43DD-923F-37764968BC79}" type="presOf" srcId="{C294D4A7-9B87-4EED-AE55-BADC046C0EBF}" destId="{4EFD0F55-FE15-4918-9707-0A6E33903C01}" srcOrd="0" destOrd="0" presId="urn:microsoft.com/office/officeart/2005/8/layout/chevron1"/>
    <dgm:cxn modelId="{93A47839-2D47-4EE5-9E6A-7B23FE34646C}" srcId="{E1197842-CEA1-43BB-80D3-FC648B3EB8DF}" destId="{0DC28425-E904-4669-B8B8-603DD47275B1}" srcOrd="1" destOrd="0" parTransId="{131AA825-2AE7-4D6D-BAD4-E694DE7B3FE7}" sibTransId="{AC490A74-D7DC-4BA2-905D-A1C9DB530EF0}"/>
    <dgm:cxn modelId="{6FC11402-2DC7-4FF0-A856-73C43D87A38E}" type="presParOf" srcId="{C6B0EF31-874D-43E2-A65E-31C279AE1CBC}" destId="{4EFD0F55-FE15-4918-9707-0A6E33903C01}" srcOrd="0" destOrd="0" presId="urn:microsoft.com/office/officeart/2005/8/layout/chevron1"/>
    <dgm:cxn modelId="{06C3BCFA-A1AB-4A01-9E5E-4605633D650E}" type="presParOf" srcId="{C6B0EF31-874D-43E2-A65E-31C279AE1CBC}" destId="{14A66359-7CA3-4B04-ACDD-86BD280E837D}" srcOrd="1" destOrd="0" presId="urn:microsoft.com/office/officeart/2005/8/layout/chevron1"/>
    <dgm:cxn modelId="{3896E29F-BB1A-42E0-9C9B-EF58E6062BB1}" type="presParOf" srcId="{C6B0EF31-874D-43E2-A65E-31C279AE1CBC}" destId="{5AA553F9-E814-414F-BC13-9F2C8BD5DDA4}" srcOrd="2" destOrd="0" presId="urn:microsoft.com/office/officeart/2005/8/layout/chevron1"/>
    <dgm:cxn modelId="{AF973AA3-84DD-4C94-AFB8-A74538639899}" type="presParOf" srcId="{C6B0EF31-874D-43E2-A65E-31C279AE1CBC}" destId="{6D187DB3-BCB8-4157-92C5-3A5A260B4AD6}" srcOrd="3" destOrd="0" presId="urn:microsoft.com/office/officeart/2005/8/layout/chevron1"/>
    <dgm:cxn modelId="{F0EF8401-B425-4500-9B80-327299F61BB1}" type="presParOf" srcId="{C6B0EF31-874D-43E2-A65E-31C279AE1CBC}" destId="{E0E0A762-46DB-4C3B-B385-A3FBD643DA31}" srcOrd="4" destOrd="0" presId="urn:microsoft.com/office/officeart/2005/8/layout/chevro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97842-CEA1-43BB-80D3-FC648B3EB8DF}" type="doc">
      <dgm:prSet loTypeId="urn:microsoft.com/office/officeart/2005/8/layout/chevron1" loCatId="process" qsTypeId="urn:microsoft.com/office/officeart/2005/8/quickstyle/simple1" qsCatId="simple" csTypeId="urn:microsoft.com/office/officeart/2005/8/colors/accent1_2" csCatId="accent1" phldr="1"/>
      <dgm:spPr/>
    </dgm:pt>
    <dgm:pt modelId="{C294D4A7-9B87-4EED-AE55-BADC046C0EBF}">
      <dgm:prSet phldrT="[Tekst]" custT="1"/>
      <dgm:spPr/>
      <dgm:t>
        <a:bodyPr/>
        <a:lstStyle/>
        <a:p>
          <a:r>
            <a:rPr lang="ru-RU" sz="900" dirty="0" smtClean="0"/>
            <a:t>Сбор информации</a:t>
          </a:r>
          <a:endParaRPr lang="en-GB" sz="900" dirty="0"/>
        </a:p>
      </dgm:t>
    </dgm:pt>
    <dgm:pt modelId="{6D9C7DEF-A0C6-4287-ABDF-B32F54131B16}" type="parTrans" cxnId="{6D8711A8-838C-426F-B52D-7FBDA7608797}">
      <dgm:prSet/>
      <dgm:spPr/>
      <dgm:t>
        <a:bodyPr/>
        <a:lstStyle/>
        <a:p>
          <a:endParaRPr lang="en-GB"/>
        </a:p>
      </dgm:t>
    </dgm:pt>
    <dgm:pt modelId="{98D10117-C066-4990-BBF4-032D72DE997A}" type="sibTrans" cxnId="{6D8711A8-838C-426F-B52D-7FBDA7608797}">
      <dgm:prSet/>
      <dgm:spPr/>
      <dgm:t>
        <a:bodyPr/>
        <a:lstStyle/>
        <a:p>
          <a:endParaRPr lang="en-GB"/>
        </a:p>
      </dgm:t>
    </dgm:pt>
    <dgm:pt modelId="{0DC28425-E904-4669-B8B8-603DD47275B1}">
      <dgm:prSet phldrT="[Tekst]" custT="1"/>
      <dgm:spPr/>
      <dgm:t>
        <a:bodyPr/>
        <a:lstStyle/>
        <a:p>
          <a:r>
            <a:rPr lang="ru-RU" sz="900" dirty="0" smtClean="0"/>
            <a:t>Узнавание </a:t>
          </a:r>
          <a:r>
            <a:rPr lang="ru-RU" sz="900" dirty="0" smtClean="0"/>
            <a:t>и</a:t>
          </a:r>
          <a:r>
            <a:rPr lang="en-GB" sz="900" dirty="0" smtClean="0"/>
            <a:t> </a:t>
          </a:r>
          <a:r>
            <a:rPr lang="ru-RU" sz="900" dirty="0" smtClean="0"/>
            <a:t>понимание</a:t>
          </a:r>
          <a:endParaRPr lang="en-GB" sz="900" dirty="0"/>
        </a:p>
      </dgm:t>
    </dgm:pt>
    <dgm:pt modelId="{131AA825-2AE7-4D6D-BAD4-E694DE7B3FE7}" type="parTrans" cxnId="{93A47839-2D47-4EE5-9E6A-7B23FE34646C}">
      <dgm:prSet/>
      <dgm:spPr/>
      <dgm:t>
        <a:bodyPr/>
        <a:lstStyle/>
        <a:p>
          <a:endParaRPr lang="en-GB"/>
        </a:p>
      </dgm:t>
    </dgm:pt>
    <dgm:pt modelId="{AC490A74-D7DC-4BA2-905D-A1C9DB530EF0}" type="sibTrans" cxnId="{93A47839-2D47-4EE5-9E6A-7B23FE34646C}">
      <dgm:prSet/>
      <dgm:spPr/>
      <dgm:t>
        <a:bodyPr/>
        <a:lstStyle/>
        <a:p>
          <a:endParaRPr lang="en-GB"/>
        </a:p>
      </dgm:t>
    </dgm:pt>
    <dgm:pt modelId="{C06756CB-2374-4E9D-BC46-4C06CC77E457}">
      <dgm:prSet phldrT="[Tekst]" custT="1"/>
      <dgm:spPr/>
      <dgm:t>
        <a:bodyPr/>
        <a:lstStyle/>
        <a:p>
          <a:r>
            <a:rPr lang="ru-RU" sz="900" dirty="0" smtClean="0"/>
            <a:t>Предвидение и предвосхищение</a:t>
          </a:r>
          <a:endParaRPr lang="en-GB" sz="900" dirty="0"/>
        </a:p>
      </dgm:t>
    </dgm:pt>
    <dgm:pt modelId="{3073D1F8-2ECF-47D7-A3B7-9260831E90C6}" type="parTrans" cxnId="{1AA0DBAC-0387-4CAA-9056-1CE6EB474909}">
      <dgm:prSet/>
      <dgm:spPr/>
      <dgm:t>
        <a:bodyPr/>
        <a:lstStyle/>
        <a:p>
          <a:endParaRPr lang="en-GB"/>
        </a:p>
      </dgm:t>
    </dgm:pt>
    <dgm:pt modelId="{1A79F3A7-F29E-4F1A-B5AB-2AAD08C57C5C}" type="sibTrans" cxnId="{1AA0DBAC-0387-4CAA-9056-1CE6EB474909}">
      <dgm:prSet/>
      <dgm:spPr/>
      <dgm:t>
        <a:bodyPr/>
        <a:lstStyle/>
        <a:p>
          <a:endParaRPr lang="en-GB"/>
        </a:p>
      </dgm:t>
    </dgm:pt>
    <dgm:pt modelId="{C6B0EF31-874D-43E2-A65E-31C279AE1CBC}" type="pres">
      <dgm:prSet presAssocID="{E1197842-CEA1-43BB-80D3-FC648B3EB8DF}" presName="Name0" presStyleCnt="0">
        <dgm:presLayoutVars>
          <dgm:dir/>
          <dgm:animLvl val="lvl"/>
          <dgm:resizeHandles val="exact"/>
        </dgm:presLayoutVars>
      </dgm:prSet>
      <dgm:spPr/>
    </dgm:pt>
    <dgm:pt modelId="{4EFD0F55-FE15-4918-9707-0A6E33903C01}" type="pres">
      <dgm:prSet presAssocID="{C294D4A7-9B87-4EED-AE55-BADC046C0EBF}" presName="parTxOnly" presStyleLbl="node1" presStyleIdx="0" presStyleCnt="3">
        <dgm:presLayoutVars>
          <dgm:chMax val="0"/>
          <dgm:chPref val="0"/>
          <dgm:bulletEnabled val="1"/>
        </dgm:presLayoutVars>
      </dgm:prSet>
      <dgm:spPr/>
      <dgm:t>
        <a:bodyPr/>
        <a:lstStyle/>
        <a:p>
          <a:endParaRPr lang="en-GB"/>
        </a:p>
      </dgm:t>
    </dgm:pt>
    <dgm:pt modelId="{14A66359-7CA3-4B04-ACDD-86BD280E837D}" type="pres">
      <dgm:prSet presAssocID="{98D10117-C066-4990-BBF4-032D72DE997A}" presName="parTxOnlySpace" presStyleCnt="0"/>
      <dgm:spPr/>
    </dgm:pt>
    <dgm:pt modelId="{5AA553F9-E814-414F-BC13-9F2C8BD5DDA4}" type="pres">
      <dgm:prSet presAssocID="{0DC28425-E904-4669-B8B8-603DD47275B1}" presName="parTxOnly" presStyleLbl="node1" presStyleIdx="1" presStyleCnt="3" custScaleX="109157">
        <dgm:presLayoutVars>
          <dgm:chMax val="0"/>
          <dgm:chPref val="0"/>
          <dgm:bulletEnabled val="1"/>
        </dgm:presLayoutVars>
      </dgm:prSet>
      <dgm:spPr/>
      <dgm:t>
        <a:bodyPr/>
        <a:lstStyle/>
        <a:p>
          <a:endParaRPr lang="en-GB"/>
        </a:p>
      </dgm:t>
    </dgm:pt>
    <dgm:pt modelId="{6D187DB3-BCB8-4157-92C5-3A5A260B4AD6}" type="pres">
      <dgm:prSet presAssocID="{AC490A74-D7DC-4BA2-905D-A1C9DB530EF0}" presName="parTxOnlySpace" presStyleCnt="0"/>
      <dgm:spPr/>
    </dgm:pt>
    <dgm:pt modelId="{E0E0A762-46DB-4C3B-B385-A3FBD643DA31}" type="pres">
      <dgm:prSet presAssocID="{C06756CB-2374-4E9D-BC46-4C06CC77E457}" presName="parTxOnly" presStyleLbl="node1" presStyleIdx="2" presStyleCnt="3">
        <dgm:presLayoutVars>
          <dgm:chMax val="0"/>
          <dgm:chPref val="0"/>
          <dgm:bulletEnabled val="1"/>
        </dgm:presLayoutVars>
      </dgm:prSet>
      <dgm:spPr/>
      <dgm:t>
        <a:bodyPr/>
        <a:lstStyle/>
        <a:p>
          <a:endParaRPr lang="en-GB"/>
        </a:p>
      </dgm:t>
    </dgm:pt>
  </dgm:ptLst>
  <dgm:cxnLst>
    <dgm:cxn modelId="{DAF69144-0908-47D1-8DE7-69C794C92C5F}" type="presOf" srcId="{C294D4A7-9B87-4EED-AE55-BADC046C0EBF}" destId="{4EFD0F55-FE15-4918-9707-0A6E33903C01}" srcOrd="0" destOrd="0" presId="urn:microsoft.com/office/officeart/2005/8/layout/chevron1"/>
    <dgm:cxn modelId="{2B7A80A6-7860-4AD3-A853-6AA9EFE50F17}" type="presOf" srcId="{C06756CB-2374-4E9D-BC46-4C06CC77E457}" destId="{E0E0A762-46DB-4C3B-B385-A3FBD643DA31}" srcOrd="0" destOrd="0" presId="urn:microsoft.com/office/officeart/2005/8/layout/chevron1"/>
    <dgm:cxn modelId="{1AA0DBAC-0387-4CAA-9056-1CE6EB474909}" srcId="{E1197842-CEA1-43BB-80D3-FC648B3EB8DF}" destId="{C06756CB-2374-4E9D-BC46-4C06CC77E457}" srcOrd="2" destOrd="0" parTransId="{3073D1F8-2ECF-47D7-A3B7-9260831E90C6}" sibTransId="{1A79F3A7-F29E-4F1A-B5AB-2AAD08C57C5C}"/>
    <dgm:cxn modelId="{6D8711A8-838C-426F-B52D-7FBDA7608797}" srcId="{E1197842-CEA1-43BB-80D3-FC648B3EB8DF}" destId="{C294D4A7-9B87-4EED-AE55-BADC046C0EBF}" srcOrd="0" destOrd="0" parTransId="{6D9C7DEF-A0C6-4287-ABDF-B32F54131B16}" sibTransId="{98D10117-C066-4990-BBF4-032D72DE997A}"/>
    <dgm:cxn modelId="{3B68A5FC-C077-4E3A-8B0A-AA415A519149}" type="presOf" srcId="{E1197842-CEA1-43BB-80D3-FC648B3EB8DF}" destId="{C6B0EF31-874D-43E2-A65E-31C279AE1CBC}" srcOrd="0" destOrd="0" presId="urn:microsoft.com/office/officeart/2005/8/layout/chevron1"/>
    <dgm:cxn modelId="{ECDA0E4D-B713-44A4-9856-7E1582CB5EEE}" type="presOf" srcId="{0DC28425-E904-4669-B8B8-603DD47275B1}" destId="{5AA553F9-E814-414F-BC13-9F2C8BD5DDA4}" srcOrd="0" destOrd="0" presId="urn:microsoft.com/office/officeart/2005/8/layout/chevron1"/>
    <dgm:cxn modelId="{93A47839-2D47-4EE5-9E6A-7B23FE34646C}" srcId="{E1197842-CEA1-43BB-80D3-FC648B3EB8DF}" destId="{0DC28425-E904-4669-B8B8-603DD47275B1}" srcOrd="1" destOrd="0" parTransId="{131AA825-2AE7-4D6D-BAD4-E694DE7B3FE7}" sibTransId="{AC490A74-D7DC-4BA2-905D-A1C9DB530EF0}"/>
    <dgm:cxn modelId="{5BF2F652-C42A-4C05-A865-59E4D1EAF1C0}" type="presParOf" srcId="{C6B0EF31-874D-43E2-A65E-31C279AE1CBC}" destId="{4EFD0F55-FE15-4918-9707-0A6E33903C01}" srcOrd="0" destOrd="0" presId="urn:microsoft.com/office/officeart/2005/8/layout/chevron1"/>
    <dgm:cxn modelId="{3DF3B2FB-EFDD-4956-9F85-144CCB0329DD}" type="presParOf" srcId="{C6B0EF31-874D-43E2-A65E-31C279AE1CBC}" destId="{14A66359-7CA3-4B04-ACDD-86BD280E837D}" srcOrd="1" destOrd="0" presId="urn:microsoft.com/office/officeart/2005/8/layout/chevron1"/>
    <dgm:cxn modelId="{8278BF6F-54DA-49CC-BBE6-542BB6BA764C}" type="presParOf" srcId="{C6B0EF31-874D-43E2-A65E-31C279AE1CBC}" destId="{5AA553F9-E814-414F-BC13-9F2C8BD5DDA4}" srcOrd="2" destOrd="0" presId="urn:microsoft.com/office/officeart/2005/8/layout/chevron1"/>
    <dgm:cxn modelId="{7B91A775-B598-4A11-AB81-9E461D10543C}" type="presParOf" srcId="{C6B0EF31-874D-43E2-A65E-31C279AE1CBC}" destId="{6D187DB3-BCB8-4157-92C5-3A5A260B4AD6}" srcOrd="3" destOrd="0" presId="urn:microsoft.com/office/officeart/2005/8/layout/chevron1"/>
    <dgm:cxn modelId="{E9C8E2C2-F9A1-4522-86D6-FE2C8FEDEFD9}" type="presParOf" srcId="{C6B0EF31-874D-43E2-A65E-31C279AE1CBC}" destId="{E0E0A762-46DB-4C3B-B385-A3FBD643DA31}" srcOrd="4" destOrd="0" presId="urn:microsoft.com/office/officeart/2005/8/layout/chevro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FD0F55-FE15-4918-9707-0A6E33903C01}">
      <dsp:nvSpPr>
        <dsp:cNvPr id="0" name=""/>
        <dsp:cNvSpPr/>
      </dsp:nvSpPr>
      <dsp:spPr>
        <a:xfrm>
          <a:off x="2552" y="1070197"/>
          <a:ext cx="3109950" cy="12439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Восприятие</a:t>
          </a:r>
          <a:endParaRPr lang="en-GB" sz="2100" kern="1200" dirty="0" smtClean="0"/>
        </a:p>
        <a:p>
          <a:pPr lvl="0" algn="ctr" defTabSz="933450">
            <a:lnSpc>
              <a:spcPct val="90000"/>
            </a:lnSpc>
            <a:spcBef>
              <a:spcPct val="0"/>
            </a:spcBef>
            <a:spcAft>
              <a:spcPct val="35000"/>
            </a:spcAft>
          </a:pPr>
          <a:r>
            <a:rPr lang="en-GB" sz="1400" kern="1200" dirty="0" smtClean="0"/>
            <a:t>-</a:t>
          </a:r>
          <a:r>
            <a:rPr lang="ru-RU" sz="1400" kern="1200" dirty="0" smtClean="0"/>
            <a:t>сбор информации</a:t>
          </a:r>
          <a:endParaRPr lang="en-GB" sz="1400" kern="1200" dirty="0"/>
        </a:p>
      </dsp:txBody>
      <dsp:txXfrm>
        <a:off x="2552" y="1070197"/>
        <a:ext cx="3109950" cy="1243980"/>
      </dsp:txXfrm>
    </dsp:sp>
    <dsp:sp modelId="{5AA553F9-E814-414F-BC13-9F2C8BD5DDA4}">
      <dsp:nvSpPr>
        <dsp:cNvPr id="0" name=""/>
        <dsp:cNvSpPr/>
      </dsp:nvSpPr>
      <dsp:spPr>
        <a:xfrm>
          <a:off x="2801508" y="1070197"/>
          <a:ext cx="3109950" cy="12439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Осознание</a:t>
          </a:r>
          <a:endParaRPr lang="en-GB" sz="1900" kern="1200" dirty="0" smtClean="0"/>
        </a:p>
        <a:p>
          <a:pPr lvl="0" algn="ctr" defTabSz="844550">
            <a:lnSpc>
              <a:spcPct val="90000"/>
            </a:lnSpc>
            <a:spcBef>
              <a:spcPct val="0"/>
            </a:spcBef>
            <a:spcAft>
              <a:spcPct val="35000"/>
            </a:spcAft>
          </a:pPr>
          <a:r>
            <a:rPr lang="en-GB" sz="1400" kern="1200" dirty="0" smtClean="0"/>
            <a:t>-</a:t>
          </a:r>
          <a:r>
            <a:rPr lang="ru-RU" sz="1400" kern="1200" dirty="0" smtClean="0"/>
            <a:t>распознавание и понимание</a:t>
          </a:r>
          <a:endParaRPr lang="en-GB" sz="1400" kern="1200" dirty="0"/>
        </a:p>
      </dsp:txBody>
      <dsp:txXfrm>
        <a:off x="2801508" y="1070197"/>
        <a:ext cx="3109950" cy="1243980"/>
      </dsp:txXfrm>
    </dsp:sp>
    <dsp:sp modelId="{E0E0A762-46DB-4C3B-B385-A3FBD643DA31}">
      <dsp:nvSpPr>
        <dsp:cNvPr id="0" name=""/>
        <dsp:cNvSpPr/>
      </dsp:nvSpPr>
      <dsp:spPr>
        <a:xfrm>
          <a:off x="5600463" y="1070197"/>
          <a:ext cx="3109950" cy="12439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Проектирование</a:t>
          </a:r>
        </a:p>
        <a:p>
          <a:pPr lvl="0" algn="ctr" defTabSz="933450">
            <a:lnSpc>
              <a:spcPct val="90000"/>
            </a:lnSpc>
            <a:spcBef>
              <a:spcPct val="0"/>
            </a:spcBef>
            <a:spcAft>
              <a:spcPct val="35000"/>
            </a:spcAft>
          </a:pPr>
          <a:r>
            <a:rPr lang="ru-RU" sz="1400" kern="1200" dirty="0" smtClean="0"/>
            <a:t>Предвидение и планирование наперед</a:t>
          </a:r>
          <a:endParaRPr lang="en-GB" sz="1400" kern="1200" dirty="0"/>
        </a:p>
      </dsp:txBody>
      <dsp:txXfrm>
        <a:off x="5600463" y="1070197"/>
        <a:ext cx="3109950" cy="12439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FD0F55-FE15-4918-9707-0A6E33903C01}">
      <dsp:nvSpPr>
        <dsp:cNvPr id="0" name=""/>
        <dsp:cNvSpPr/>
      </dsp:nvSpPr>
      <dsp:spPr>
        <a:xfrm>
          <a:off x="715" y="1140285"/>
          <a:ext cx="1319349" cy="5277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Сбор информации</a:t>
          </a:r>
          <a:endParaRPr lang="en-GB" sz="900" kern="1200" dirty="0"/>
        </a:p>
      </dsp:txBody>
      <dsp:txXfrm>
        <a:off x="715" y="1140285"/>
        <a:ext cx="1319349" cy="527739"/>
      </dsp:txXfrm>
    </dsp:sp>
    <dsp:sp modelId="{5AA553F9-E814-414F-BC13-9F2C8BD5DDA4}">
      <dsp:nvSpPr>
        <dsp:cNvPr id="0" name=""/>
        <dsp:cNvSpPr/>
      </dsp:nvSpPr>
      <dsp:spPr>
        <a:xfrm>
          <a:off x="1188130" y="1140285"/>
          <a:ext cx="1440162" cy="5277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t>Распознавание и</a:t>
          </a:r>
          <a:r>
            <a:rPr lang="en-GB" sz="900" kern="1200" dirty="0" smtClean="0"/>
            <a:t> </a:t>
          </a:r>
          <a:r>
            <a:rPr lang="ru-RU" sz="900" kern="1200" dirty="0" smtClean="0"/>
            <a:t> понимание</a:t>
          </a:r>
          <a:endParaRPr lang="en-GB" sz="900" kern="1200" dirty="0"/>
        </a:p>
      </dsp:txBody>
      <dsp:txXfrm>
        <a:off x="1188130" y="1140285"/>
        <a:ext cx="1440162" cy="527739"/>
      </dsp:txXfrm>
    </dsp:sp>
    <dsp:sp modelId="{E0E0A762-46DB-4C3B-B385-A3FBD643DA31}">
      <dsp:nvSpPr>
        <dsp:cNvPr id="0" name=""/>
        <dsp:cNvSpPr/>
      </dsp:nvSpPr>
      <dsp:spPr>
        <a:xfrm>
          <a:off x="2496357" y="1140285"/>
          <a:ext cx="1319349" cy="5277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Anticipating &amp; thinking ahead</a:t>
          </a:r>
          <a:endParaRPr lang="en-GB" sz="900" kern="1200" dirty="0"/>
        </a:p>
      </dsp:txBody>
      <dsp:txXfrm>
        <a:off x="2496357" y="1140285"/>
        <a:ext cx="1319349" cy="5277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sz="quarter" idx="1"/>
          </p:nvPr>
        </p:nvSpPr>
        <p:spPr>
          <a:xfrm>
            <a:off x="5622800" y="0"/>
            <a:ext cx="4301543" cy="339884"/>
          </a:xfrm>
          <a:prstGeom prst="rect">
            <a:avLst/>
          </a:prstGeom>
        </p:spPr>
        <p:txBody>
          <a:bodyPr vert="horz" lIns="91440" tIns="45720" rIns="91440" bIns="45720" rtlCol="0"/>
          <a:lstStyle>
            <a:lvl1pPr algn="r">
              <a:defRPr sz="1200"/>
            </a:lvl1pPr>
          </a:lstStyle>
          <a:p>
            <a:fld id="{22A8AD21-61A8-41F7-83F7-C0F1D5D0AF9A}" type="datetimeFigureOut">
              <a:rPr lang="en-GB" smtClean="0"/>
              <a:pPr/>
              <a:t>25/09/2017</a:t>
            </a:fld>
            <a:endParaRPr lang="en-GB" dirty="0"/>
          </a:p>
        </p:txBody>
      </p:sp>
      <p:sp>
        <p:nvSpPr>
          <p:cNvPr id="4" name="Pladsholder til sidefod 3"/>
          <p:cNvSpPr>
            <a:spLocks noGrp="1"/>
          </p:cNvSpPr>
          <p:nvPr>
            <p:ph type="ftr" sz="quarter" idx="2"/>
          </p:nvPr>
        </p:nvSpPr>
        <p:spPr>
          <a:xfrm>
            <a:off x="2" y="6456611"/>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5" name="Pladsholder til diasnummer 4"/>
          <p:cNvSpPr>
            <a:spLocks noGrp="1"/>
          </p:cNvSpPr>
          <p:nvPr>
            <p:ph type="sldNum" sz="quarter" idx="3"/>
          </p:nvPr>
        </p:nvSpPr>
        <p:spPr>
          <a:xfrm>
            <a:off x="5622800" y="6456611"/>
            <a:ext cx="4301543" cy="339884"/>
          </a:xfrm>
          <a:prstGeom prst="rect">
            <a:avLst/>
          </a:prstGeom>
        </p:spPr>
        <p:txBody>
          <a:bodyPr vert="horz" lIns="91440" tIns="45720" rIns="91440" bIns="45720" rtlCol="0" anchor="b"/>
          <a:lstStyle>
            <a:lvl1pPr algn="r">
              <a:defRPr sz="1200"/>
            </a:lvl1pPr>
          </a:lstStyle>
          <a:p>
            <a:fld id="{D1FF6352-A1DA-43A3-B23B-11EE2348D9D8}" type="slidenum">
              <a:rPr lang="en-GB" smtClean="0"/>
              <a:pPr/>
              <a:t>‹#›</a:t>
            </a:fld>
            <a:endParaRPr lang="en-GB" dirty="0"/>
          </a:p>
        </p:txBody>
      </p:sp>
    </p:spTree>
    <p:extLst>
      <p:ext uri="{BB962C8B-B14F-4D97-AF65-F5344CB8AC3E}">
        <p14:creationId xmlns:p14="http://schemas.microsoft.com/office/powerpoint/2010/main" xmlns="" val="339354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F5EB28D1-58D8-4EBA-AD4A-3097FCE67AD9}" type="datetimeFigureOut">
              <a:rPr lang="en-GB" smtClean="0"/>
              <a:pPr/>
              <a:t>25/09/2017</a:t>
            </a:fld>
            <a:endParaRPr lang="en-GB" dirty="0"/>
          </a:p>
        </p:txBody>
      </p:sp>
      <p:sp>
        <p:nvSpPr>
          <p:cNvPr id="4" name="Pladsholder til slidebillede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6" name="Pladsholder til sidefod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en-GB" dirty="0"/>
          </a:p>
        </p:txBody>
      </p:sp>
      <p:sp>
        <p:nvSpPr>
          <p:cNvPr id="7" name="Pladsholder til slidenumm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22E91502-756A-4244-B8CC-0FD4F7A5EFF5}" type="slidenum">
              <a:rPr lang="en-GB" smtClean="0"/>
              <a:pPr/>
              <a:t>‹#›</a:t>
            </a:fld>
            <a:endParaRPr lang="en-GB" dirty="0"/>
          </a:p>
        </p:txBody>
      </p:sp>
    </p:spTree>
    <p:extLst>
      <p:ext uri="{BB962C8B-B14F-4D97-AF65-F5344CB8AC3E}">
        <p14:creationId xmlns:p14="http://schemas.microsoft.com/office/powerpoint/2010/main" xmlns=""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a:t>
            </a:fld>
            <a:endParaRPr lang="en-GB" dirty="0"/>
          </a:p>
        </p:txBody>
      </p:sp>
    </p:spTree>
    <p:extLst>
      <p:ext uri="{BB962C8B-B14F-4D97-AF65-F5344CB8AC3E}">
        <p14:creationId xmlns:p14="http://schemas.microsoft.com/office/powerpoint/2010/main" xmlns="" val="219407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10</a:t>
            </a:fld>
            <a:endParaRPr lang="en-GB" dirty="0"/>
          </a:p>
        </p:txBody>
      </p:sp>
    </p:spTree>
    <p:extLst>
      <p:ext uri="{BB962C8B-B14F-4D97-AF65-F5344CB8AC3E}">
        <p14:creationId xmlns:p14="http://schemas.microsoft.com/office/powerpoint/2010/main" xmlns="" val="18665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11</a:t>
            </a:fld>
            <a:endParaRPr lang="en-GB" dirty="0"/>
          </a:p>
        </p:txBody>
      </p:sp>
    </p:spTree>
    <p:extLst>
      <p:ext uri="{BB962C8B-B14F-4D97-AF65-F5344CB8AC3E}">
        <p14:creationId xmlns:p14="http://schemas.microsoft.com/office/powerpoint/2010/main" xmlns="" val="231684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12</a:t>
            </a:fld>
            <a:endParaRPr lang="en-GB" dirty="0"/>
          </a:p>
        </p:txBody>
      </p:sp>
    </p:spTree>
    <p:extLst>
      <p:ext uri="{BB962C8B-B14F-4D97-AF65-F5344CB8AC3E}">
        <p14:creationId xmlns:p14="http://schemas.microsoft.com/office/powerpoint/2010/main" xmlns="" val="295528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13</a:t>
            </a:fld>
            <a:endParaRPr lang="en-GB" dirty="0"/>
          </a:p>
        </p:txBody>
      </p:sp>
    </p:spTree>
    <p:extLst>
      <p:ext uri="{BB962C8B-B14F-4D97-AF65-F5344CB8AC3E}">
        <p14:creationId xmlns:p14="http://schemas.microsoft.com/office/powerpoint/2010/main" xmlns="" val="295331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It is</a:t>
            </a:r>
            <a:r>
              <a:rPr lang="en-GB" baseline="0" dirty="0" smtClean="0"/>
              <a:t> the WHAT IS IT?, SO WHAT?, WHAT NOW? </a:t>
            </a:r>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14</a:t>
            </a:fld>
            <a:endParaRPr lang="en-GB" dirty="0"/>
          </a:p>
        </p:txBody>
      </p:sp>
    </p:spTree>
    <p:extLst>
      <p:ext uri="{BB962C8B-B14F-4D97-AF65-F5344CB8AC3E}">
        <p14:creationId xmlns:p14="http://schemas.microsoft.com/office/powerpoint/2010/main" xmlns="" val="37018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SA </a:t>
            </a:r>
            <a:r>
              <a:rPr lang="en-GB" baseline="0" dirty="0" smtClean="0"/>
              <a:t>results in a mental model that forms the basis for the decision making</a:t>
            </a:r>
          </a:p>
          <a:p>
            <a:pPr>
              <a:spcBef>
                <a:spcPct val="0"/>
              </a:spcBef>
            </a:pPr>
            <a:endParaRPr lang="en-GB" dirty="0" smtClean="0">
              <a:latin typeface="Times New Roman" charset="0"/>
              <a:ea typeface="ヒラギノ角ゴ Pro W3" charset="0"/>
              <a:cs typeface="ヒラギノ角ゴ Pro W3" charset="0"/>
            </a:endParaRPr>
          </a:p>
          <a:p>
            <a:pPr>
              <a:spcBef>
                <a:spcPct val="0"/>
              </a:spcBef>
            </a:pPr>
            <a:r>
              <a:rPr lang="en-GB" dirty="0" smtClean="0">
                <a:latin typeface="Times New Roman" charset="0"/>
                <a:ea typeface="ヒラギノ角ゴ Pro W3" charset="0"/>
                <a:cs typeface="ヒラギノ角ゴ Pro W3" charset="0"/>
              </a:rPr>
              <a:t>The mental model informs the decision that we make, and then the actions that we take. Therefore good situation awareness and an accurate mental model is key to making good decisions and taking appropriate actions.</a:t>
            </a:r>
          </a:p>
          <a:p>
            <a:pPr>
              <a:spcBef>
                <a:spcPct val="0"/>
              </a:spcBef>
            </a:pPr>
            <a:endParaRPr lang="en-GB" dirty="0" smtClean="0">
              <a:latin typeface="Times New Roman" charset="0"/>
              <a:ea typeface="ヒラギノ角ゴ Pro W3" charset="0"/>
              <a:cs typeface="ヒラギノ角ゴ Pro W3" charset="0"/>
            </a:endParaRPr>
          </a:p>
          <a:p>
            <a:pPr>
              <a:spcBef>
                <a:spcPct val="0"/>
              </a:spcBef>
            </a:pPr>
            <a:r>
              <a:rPr lang="en-GB" dirty="0" smtClean="0">
                <a:latin typeface="Times New Roman" charset="0"/>
                <a:ea typeface="ヒラギノ角ゴ Pro W3" charset="0"/>
                <a:cs typeface="ヒラギノ角ゴ Pro W3" charset="0"/>
              </a:rPr>
              <a:t>This is the classical model of decision making. Forming (and constantly updating) your mental model, coming up with options, balancing and evaluating the risks of each option, taking action based on the best option then re-evaluating the situation.</a:t>
            </a:r>
          </a:p>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15</a:t>
            </a:fld>
            <a:endParaRPr lang="en-GB" dirty="0"/>
          </a:p>
        </p:txBody>
      </p:sp>
    </p:spTree>
    <p:extLst>
      <p:ext uri="{BB962C8B-B14F-4D97-AF65-F5344CB8AC3E}">
        <p14:creationId xmlns:p14="http://schemas.microsoft.com/office/powerpoint/2010/main" xmlns="" val="37018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16</a:t>
            </a:fld>
            <a:endParaRPr lang="en-GB" dirty="0"/>
          </a:p>
        </p:txBody>
      </p:sp>
    </p:spTree>
    <p:extLst>
      <p:ext uri="{BB962C8B-B14F-4D97-AF65-F5344CB8AC3E}">
        <p14:creationId xmlns:p14="http://schemas.microsoft.com/office/powerpoint/2010/main" xmlns="" val="187941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smtClean="0">
                <a:solidFill>
                  <a:schemeClr val="tx1"/>
                </a:solidFill>
                <a:effectLst/>
              </a:rPr>
              <a:t>Exchanging information </a:t>
            </a:r>
          </a:p>
          <a:p>
            <a:r>
              <a:rPr lang="en-GB" sz="1200" kern="1200" dirty="0" smtClean="0">
                <a:solidFill>
                  <a:schemeClr val="tx1"/>
                </a:solidFill>
                <a:effectLst/>
              </a:rPr>
              <a:t>Establishing a shared understanding </a:t>
            </a:r>
          </a:p>
          <a:p>
            <a:r>
              <a:rPr lang="en-GB" sz="1200" kern="1200" dirty="0" smtClean="0">
                <a:solidFill>
                  <a:schemeClr val="tx1"/>
                </a:solidFill>
                <a:effectLst/>
              </a:rPr>
              <a:t>Coordinating activities</a:t>
            </a:r>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17</a:t>
            </a:fld>
            <a:endParaRPr lang="en-GB" dirty="0"/>
          </a:p>
        </p:txBody>
      </p:sp>
    </p:spTree>
    <p:extLst>
      <p:ext uri="{BB962C8B-B14F-4D97-AF65-F5344CB8AC3E}">
        <p14:creationId xmlns:p14="http://schemas.microsoft.com/office/powerpoint/2010/main" xmlns="" val="139308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000" b="0" i="0" kern="1200" dirty="0" smtClean="0">
                <a:solidFill>
                  <a:schemeClr val="tx1"/>
                </a:solidFill>
                <a:effectLst/>
              </a:rPr>
              <a:t>Communication</a:t>
            </a:r>
            <a:r>
              <a:rPr lang="en-GB" sz="1000" b="0" i="0" kern="1200" baseline="0" dirty="0" smtClean="0">
                <a:solidFill>
                  <a:schemeClr val="tx1"/>
                </a:solidFill>
                <a:effectLst/>
              </a:rPr>
              <a:t> is the glue to especially teamwork and leadership!</a:t>
            </a:r>
          </a:p>
          <a:p>
            <a:endParaRPr lang="en-GB" sz="1000" b="0" i="0" kern="1200" baseline="0" dirty="0" smtClean="0">
              <a:solidFill>
                <a:schemeClr val="tx1"/>
              </a:solidFill>
              <a:effectLst/>
            </a:endParaRPr>
          </a:p>
          <a:p>
            <a:r>
              <a:rPr lang="en-GB" sz="1000" b="0" i="0" kern="1200" baseline="0" dirty="0" smtClean="0">
                <a:solidFill>
                  <a:schemeClr val="tx1"/>
                </a:solidFill>
                <a:effectLst/>
              </a:rPr>
              <a:t>One way in acute scenarios is to use closed loop communication:</a:t>
            </a:r>
            <a:endParaRPr lang="en-GB" sz="1000" b="0" i="0" kern="1200" dirty="0" smtClean="0">
              <a:solidFill>
                <a:schemeClr val="tx1"/>
              </a:solidFill>
              <a:effectLst/>
            </a:endParaRPr>
          </a:p>
          <a:p>
            <a:endParaRPr lang="en-GB" sz="1000" b="1" i="0" kern="1200" dirty="0" smtClean="0">
              <a:solidFill>
                <a:schemeClr val="tx1"/>
              </a:solidFill>
              <a:effectLst/>
            </a:endParaRPr>
          </a:p>
          <a:p>
            <a:r>
              <a:rPr lang="en-GB" sz="1000" b="1" i="0" kern="1200" dirty="0" smtClean="0">
                <a:solidFill>
                  <a:schemeClr val="tx1"/>
                </a:solidFill>
                <a:effectLst/>
              </a:rPr>
              <a:t>Abstract</a:t>
            </a:r>
          </a:p>
          <a:p>
            <a:r>
              <a:rPr lang="en-GB" sz="1000" b="1" i="0" kern="1200" cap="all" dirty="0" smtClean="0">
                <a:solidFill>
                  <a:schemeClr val="tx1"/>
                </a:solidFill>
                <a:effectLst/>
              </a:rPr>
              <a:t>OBJECTIVES:</a:t>
            </a:r>
          </a:p>
          <a:p>
            <a:r>
              <a:rPr lang="en-GB" sz="1000" b="0" i="0" kern="1200" dirty="0" smtClean="0">
                <a:solidFill>
                  <a:schemeClr val="tx1"/>
                </a:solidFill>
                <a:effectLst/>
              </a:rPr>
              <a:t>Investigate the use of call-out (CO) and closed-loop communication (CLC) during a simulated emergency situation, and its relation to profession, age, gender, ethnicity, years in profession, educational experience, work experience and leadership style.</a:t>
            </a:r>
          </a:p>
          <a:p>
            <a:r>
              <a:rPr lang="en-GB" sz="1000" b="1" i="0" kern="1200" cap="all" dirty="0" smtClean="0">
                <a:solidFill>
                  <a:schemeClr val="tx1"/>
                </a:solidFill>
                <a:effectLst/>
              </a:rPr>
              <a:t>DESIGN:</a:t>
            </a:r>
          </a:p>
          <a:p>
            <a:r>
              <a:rPr lang="en-GB" sz="1000" b="0" i="0" kern="1200" dirty="0" smtClean="0">
                <a:solidFill>
                  <a:schemeClr val="tx1"/>
                </a:solidFill>
                <a:effectLst/>
              </a:rPr>
              <a:t>Exploratory study.</a:t>
            </a:r>
          </a:p>
          <a:p>
            <a:r>
              <a:rPr lang="en-GB" sz="1000" b="1" i="0" kern="1200" cap="all" dirty="0" smtClean="0">
                <a:solidFill>
                  <a:schemeClr val="tx1"/>
                </a:solidFill>
                <a:effectLst/>
              </a:rPr>
              <a:t>SETTING:</a:t>
            </a:r>
          </a:p>
          <a:p>
            <a:r>
              <a:rPr lang="en-GB" sz="1000" b="0" i="0" kern="1200" dirty="0" smtClean="0">
                <a:solidFill>
                  <a:schemeClr val="tx1"/>
                </a:solidFill>
                <a:effectLst/>
              </a:rPr>
              <a:t>In situ simulator-based interdisciplinary team training using trauma cases at an emergency department.</a:t>
            </a:r>
          </a:p>
          <a:p>
            <a:r>
              <a:rPr lang="en-GB" sz="1000" b="1" i="0" kern="1200" cap="all" dirty="0" smtClean="0">
                <a:solidFill>
                  <a:schemeClr val="tx1"/>
                </a:solidFill>
                <a:effectLst/>
              </a:rPr>
              <a:t>PARTICIPANTS:</a:t>
            </a:r>
          </a:p>
          <a:p>
            <a:r>
              <a:rPr lang="en-GB" sz="1000" b="0" i="0" kern="1200" dirty="0" smtClean="0">
                <a:solidFill>
                  <a:schemeClr val="tx1"/>
                </a:solidFill>
                <a:effectLst/>
              </a:rPr>
              <a:t>The result was based on 16 trauma teams with a total of 96 participants. Each team consisted of two physicians, two registered nurses and two enrolled nurses, identical to a standard trauma team.</a:t>
            </a:r>
          </a:p>
          <a:p>
            <a:r>
              <a:rPr lang="en-GB" sz="1000" b="1" i="0" kern="1200" cap="all" dirty="0" smtClean="0">
                <a:solidFill>
                  <a:schemeClr val="tx1"/>
                </a:solidFill>
                <a:effectLst/>
              </a:rPr>
              <a:t>RESULTS:</a:t>
            </a:r>
          </a:p>
          <a:p>
            <a:r>
              <a:rPr lang="en-GB" sz="1000" b="0" i="0" kern="1200" dirty="0" smtClean="0">
                <a:solidFill>
                  <a:schemeClr val="tx1"/>
                </a:solidFill>
                <a:effectLst/>
              </a:rPr>
              <a:t>The results in this study showed that the use of CO and CLC in trauma teams was limited, with an average of 20 CO and 2.8 CLC/team. Previous participation in trauma team training did not increase the frequency of use of CLC while ≥2 structured trauma courses correlated with increased use of CLC (risk ratio (RR) 3.17, CI 1.22 to 8.24). All professions in the trauma team were observed to initiate and terminate CLC (except for the enrolled nurse from the operation theatre). The frequency of team members' use of CLC increased significantly with an egalitarian leadership style (RR 1.14, CI 1.04 to 1.26).</a:t>
            </a:r>
          </a:p>
          <a:p>
            <a:r>
              <a:rPr lang="en-GB" sz="1000" b="1" i="0" kern="1200" cap="all" dirty="0" smtClean="0">
                <a:solidFill>
                  <a:schemeClr val="tx1"/>
                </a:solidFill>
                <a:effectLst/>
              </a:rPr>
              <a:t>CONCLUSIONS:</a:t>
            </a:r>
          </a:p>
          <a:p>
            <a:r>
              <a:rPr lang="en-GB" sz="1000" b="0" i="0" kern="1200" dirty="0" smtClean="0">
                <a:solidFill>
                  <a:schemeClr val="tx1"/>
                </a:solidFill>
                <a:effectLst/>
              </a:rPr>
              <a:t>This study showed that despite focus on the importance of communication in terms of CO and CLC, the difficulty in achieving safe and reliable verbal communication within the interdisciplinary team remained. This finding indicates the need for validated training models combined with further implementation studies.</a:t>
            </a:r>
          </a:p>
          <a:p>
            <a:endParaRPr lang="en-GB" sz="1000"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18</a:t>
            </a:fld>
            <a:endParaRPr lang="en-GB" dirty="0"/>
          </a:p>
        </p:txBody>
      </p:sp>
    </p:spTree>
    <p:extLst>
      <p:ext uri="{BB962C8B-B14F-4D97-AF65-F5344CB8AC3E}">
        <p14:creationId xmlns:p14="http://schemas.microsoft.com/office/powerpoint/2010/main" xmlns="" val="1839453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19</a:t>
            </a:fld>
            <a:endParaRPr lang="en-GB" dirty="0"/>
          </a:p>
        </p:txBody>
      </p:sp>
    </p:spTree>
    <p:extLst>
      <p:ext uri="{BB962C8B-B14F-4D97-AF65-F5344CB8AC3E}">
        <p14:creationId xmlns:p14="http://schemas.microsoft.com/office/powerpoint/2010/main" xmlns="" val="284050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a:t>
            </a:fld>
            <a:endParaRPr lang="en-GB" dirty="0"/>
          </a:p>
        </p:txBody>
      </p:sp>
    </p:spTree>
    <p:extLst>
      <p:ext uri="{BB962C8B-B14F-4D97-AF65-F5344CB8AC3E}">
        <p14:creationId xmlns:p14="http://schemas.microsoft.com/office/powerpoint/2010/main" xmlns="" val="2841293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Scenarie</a:t>
            </a:r>
            <a:r>
              <a:rPr lang="en-GB" dirty="0" smtClean="0"/>
              <a:t> 1 UK </a:t>
            </a:r>
            <a:r>
              <a:rPr lang="en-GB" dirty="0" err="1" smtClean="0"/>
              <a:t>undertekst</a:t>
            </a:r>
            <a:endParaRPr lang="en-GB" dirty="0" smtClean="0"/>
          </a:p>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20</a:t>
            </a:fld>
            <a:endParaRPr lang="en-GB" dirty="0"/>
          </a:p>
        </p:txBody>
      </p:sp>
    </p:spTree>
    <p:extLst>
      <p:ext uri="{BB962C8B-B14F-4D97-AF65-F5344CB8AC3E}">
        <p14:creationId xmlns:p14="http://schemas.microsoft.com/office/powerpoint/2010/main" xmlns="" val="424259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2E91502-756A-4244-B8CC-0FD4F7A5EFF5}" type="slidenum">
              <a:rPr lang="en-GB" smtClean="0"/>
              <a:pPr/>
              <a:t>21</a:t>
            </a:fld>
            <a:endParaRPr lang="en-GB" dirty="0"/>
          </a:p>
        </p:txBody>
      </p:sp>
    </p:spTree>
    <p:extLst>
      <p:ext uri="{BB962C8B-B14F-4D97-AF65-F5344CB8AC3E}">
        <p14:creationId xmlns:p14="http://schemas.microsoft.com/office/powerpoint/2010/main" xmlns="" val="2481430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22</a:t>
            </a:fld>
            <a:endParaRPr lang="en-GB" dirty="0"/>
          </a:p>
        </p:txBody>
      </p:sp>
    </p:spTree>
    <p:extLst>
      <p:ext uri="{BB962C8B-B14F-4D97-AF65-F5344CB8AC3E}">
        <p14:creationId xmlns:p14="http://schemas.microsoft.com/office/powerpoint/2010/main" xmlns="" val="258072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23</a:t>
            </a:fld>
            <a:endParaRPr lang="en-GB" dirty="0"/>
          </a:p>
        </p:txBody>
      </p:sp>
    </p:spTree>
    <p:extLst>
      <p:ext uri="{BB962C8B-B14F-4D97-AF65-F5344CB8AC3E}">
        <p14:creationId xmlns:p14="http://schemas.microsoft.com/office/powerpoint/2010/main" xmlns="" val="57074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Scenarie</a:t>
            </a:r>
            <a:r>
              <a:rPr lang="en-GB" dirty="0" smtClean="0"/>
              <a:t> 1 UK </a:t>
            </a:r>
            <a:r>
              <a:rPr lang="en-GB" dirty="0" err="1" smtClean="0"/>
              <a:t>undertekst</a:t>
            </a:r>
            <a:endParaRPr lang="en-GB" dirty="0" smtClean="0"/>
          </a:p>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24</a:t>
            </a:fld>
            <a:endParaRPr lang="en-GB" dirty="0"/>
          </a:p>
        </p:txBody>
      </p:sp>
    </p:spTree>
    <p:extLst>
      <p:ext uri="{BB962C8B-B14F-4D97-AF65-F5344CB8AC3E}">
        <p14:creationId xmlns:p14="http://schemas.microsoft.com/office/powerpoint/2010/main" xmlns="" val="4242596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25</a:t>
            </a:fld>
            <a:endParaRPr lang="en-GB" dirty="0"/>
          </a:p>
        </p:txBody>
      </p:sp>
    </p:spTree>
    <p:extLst>
      <p:ext uri="{BB962C8B-B14F-4D97-AF65-F5344CB8AC3E}">
        <p14:creationId xmlns:p14="http://schemas.microsoft.com/office/powerpoint/2010/main" xmlns="" val="51876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26</a:t>
            </a:fld>
            <a:endParaRPr lang="en-GB" dirty="0"/>
          </a:p>
        </p:txBody>
      </p:sp>
    </p:spTree>
    <p:extLst>
      <p:ext uri="{BB962C8B-B14F-4D97-AF65-F5344CB8AC3E}">
        <p14:creationId xmlns:p14="http://schemas.microsoft.com/office/powerpoint/2010/main" xmlns="" val="82998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3</a:t>
            </a:fld>
            <a:endParaRPr lang="en-GB" dirty="0"/>
          </a:p>
        </p:txBody>
      </p:sp>
    </p:spTree>
    <p:extLst>
      <p:ext uri="{BB962C8B-B14F-4D97-AF65-F5344CB8AC3E}">
        <p14:creationId xmlns:p14="http://schemas.microsoft.com/office/powerpoint/2010/main" xmlns="" val="355988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4</a:t>
            </a:fld>
            <a:endParaRPr lang="en-GB" dirty="0"/>
          </a:p>
        </p:txBody>
      </p:sp>
    </p:spTree>
    <p:extLst>
      <p:ext uri="{BB962C8B-B14F-4D97-AF65-F5344CB8AC3E}">
        <p14:creationId xmlns:p14="http://schemas.microsoft.com/office/powerpoint/2010/main" xmlns="" val="355988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5</a:t>
            </a:fld>
            <a:endParaRPr lang="en-GB" dirty="0"/>
          </a:p>
        </p:txBody>
      </p:sp>
    </p:spTree>
    <p:extLst>
      <p:ext uri="{BB962C8B-B14F-4D97-AF65-F5344CB8AC3E}">
        <p14:creationId xmlns:p14="http://schemas.microsoft.com/office/powerpoint/2010/main" xmlns="" val="6106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r>
              <a:rPr lang="ru-RU" altLang="da-DK" sz="1200" dirty="0" smtClean="0">
                <a:latin typeface="Arial" pitchFamily="34" charset="0"/>
                <a:ea typeface="ヒラギノ角ゴ Pro W3"/>
              </a:rPr>
              <a:t>Почему эти навыки имеют большое значение</a:t>
            </a:r>
            <a:r>
              <a:rPr lang="en-GB" altLang="da-DK" sz="1200" dirty="0" smtClean="0">
                <a:latin typeface="Arial" pitchFamily="34" charset="0"/>
                <a:ea typeface="ヒラギノ角ゴ Pro W3"/>
              </a:rPr>
              <a:t>? </a:t>
            </a:r>
          </a:p>
          <a:p>
            <a:pPr marL="0" indent="0"/>
            <a:endParaRPr lang="en-GB" altLang="da-DK" sz="1200" dirty="0" smtClean="0">
              <a:latin typeface="Arial" pitchFamily="34" charset="0"/>
              <a:ea typeface="ヒラギノ角ゴ Pro W3"/>
            </a:endParaRPr>
          </a:p>
          <a:p>
            <a:pPr marL="0" indent="0"/>
            <a:r>
              <a:rPr lang="en-GB" altLang="da-DK" sz="1200" dirty="0" smtClean="0">
                <a:latin typeface="Arial" pitchFamily="34" charset="0"/>
                <a:ea typeface="ヒラギノ角ゴ Pro W3"/>
              </a:rPr>
              <a:t>Studier </a:t>
            </a:r>
            <a:r>
              <a:rPr lang="en-GB" altLang="da-DK" sz="1200" dirty="0" err="1" smtClean="0">
                <a:latin typeface="Arial" pitchFamily="34" charset="0"/>
                <a:ea typeface="ヒラギノ角ゴ Pro W3"/>
              </a:rPr>
              <a:t>indikerer</a:t>
            </a:r>
            <a:r>
              <a:rPr lang="en-GB" altLang="da-DK" sz="1200" dirty="0" smtClean="0">
                <a:latin typeface="Arial" pitchFamily="34" charset="0"/>
                <a:ea typeface="ヒラギノ角ゴ Pro W3"/>
              </a:rPr>
              <a:t>, at </a:t>
            </a:r>
            <a:r>
              <a:rPr lang="en-GB" altLang="da-DK" sz="1200" dirty="0" err="1" smtClean="0">
                <a:latin typeface="Arial" pitchFamily="34" charset="0"/>
                <a:ea typeface="ヒラギノ角ゴ Pro W3"/>
              </a:rPr>
              <a:t>en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stor</a:t>
            </a:r>
            <a:r>
              <a:rPr lang="en-GB" altLang="da-DK" sz="1200" dirty="0" smtClean="0">
                <a:latin typeface="Arial" pitchFamily="34" charset="0"/>
                <a:ea typeface="ヒラギノ角ゴ Pro W3"/>
              </a:rPr>
              <a:t> del </a:t>
            </a:r>
            <a:r>
              <a:rPr lang="en-GB" altLang="da-DK" sz="1200" dirty="0" err="1" smtClean="0">
                <a:latin typeface="Arial" pitchFamily="34" charset="0"/>
                <a:ea typeface="ヒラギノ角ゴ Pro W3"/>
              </a:rPr>
              <a:t>af</a:t>
            </a:r>
            <a:r>
              <a:rPr lang="en-GB" altLang="da-DK" sz="1200" dirty="0" smtClean="0">
                <a:latin typeface="Arial" pitchFamily="34" charset="0"/>
                <a:ea typeface="ヒラギノ角ゴ Pro W3"/>
              </a:rPr>
              <a:t> de </a:t>
            </a:r>
            <a:r>
              <a:rPr lang="en-GB" altLang="da-DK" sz="1200" dirty="0" err="1" smtClean="0">
                <a:latin typeface="Arial" pitchFamily="34" charset="0"/>
                <a:ea typeface="ヒラギノ角ゴ Pro W3"/>
              </a:rPr>
              <a:t>fejl</a:t>
            </a:r>
            <a:r>
              <a:rPr lang="en-GB" altLang="da-DK" sz="1200" dirty="0" smtClean="0">
                <a:latin typeface="Arial" pitchFamily="34" charset="0"/>
                <a:ea typeface="ヒラギノ角ゴ Pro W3"/>
              </a:rPr>
              <a:t>, der </a:t>
            </a:r>
            <a:r>
              <a:rPr lang="en-GB" altLang="da-DK" sz="1200" dirty="0" err="1" smtClean="0">
                <a:latin typeface="Arial" pitchFamily="34" charset="0"/>
                <a:ea typeface="ヒラギノ角ゴ Pro W3"/>
              </a:rPr>
              <a:t>sker</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på</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en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operationsstue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skyldes</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fejl</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i</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kommunikation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og</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samarbejde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Gawande</a:t>
            </a:r>
            <a:r>
              <a:rPr lang="en-GB" altLang="da-DK" sz="1200" dirty="0" smtClean="0">
                <a:latin typeface="Arial" pitchFamily="34" charset="0"/>
                <a:ea typeface="ヒラギノ角ゴ Pro W3"/>
              </a:rPr>
              <a:t> 2003)</a:t>
            </a:r>
          </a:p>
          <a:p>
            <a:pPr marL="0" indent="0"/>
            <a:endParaRPr lang="en-GB" altLang="da-DK" sz="1200" dirty="0" smtClean="0">
              <a:latin typeface="Arial" pitchFamily="34" charset="0"/>
              <a:ea typeface="ヒラギノ角ゴ Pro W3"/>
            </a:endParaRPr>
          </a:p>
          <a:p>
            <a:pPr marL="0" indent="0"/>
            <a:r>
              <a:rPr lang="en-GB" altLang="da-DK" sz="1200" dirty="0" err="1" smtClean="0">
                <a:latin typeface="Arial" pitchFamily="34" charset="0"/>
                <a:ea typeface="ヒラギノ角ゴ Pro W3"/>
              </a:rPr>
              <a:t>Disse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færdigheder</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kan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trænes</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og</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dette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kan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forbedre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behandlingen</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og</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reducere</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patienter</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mobiditet</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og</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mortalitet</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Neily</a:t>
            </a:r>
            <a:r>
              <a:rPr lang="en-GB" altLang="da-DK" sz="1200" dirty="0" smtClean="0">
                <a:latin typeface="Arial" pitchFamily="34" charset="0"/>
                <a:ea typeface="ヒラギノ角ゴ Pro W3"/>
              </a:rPr>
              <a:t> 2010)</a:t>
            </a:r>
          </a:p>
          <a:p>
            <a:pPr marL="0" indent="0"/>
            <a:r>
              <a:rPr lang="en-GB" altLang="da-DK" sz="1200" u="sng" dirty="0" smtClean="0">
                <a:latin typeface="Arial" pitchFamily="34" charset="0"/>
                <a:ea typeface="ヒラギノ角ゴ Pro W3"/>
              </a:rPr>
              <a:t>Med </a:t>
            </a:r>
            <a:r>
              <a:rPr lang="en-GB" altLang="da-DK" sz="1200" u="sng" dirty="0" err="1" smtClean="0">
                <a:latin typeface="Arial" pitchFamily="34" charset="0"/>
                <a:ea typeface="ヒラギノ角ゴ Pro W3"/>
              </a:rPr>
              <a:t>andre</a:t>
            </a:r>
            <a:r>
              <a:rPr lang="en-GB" altLang="da-DK" sz="1200" u="sng" dirty="0" smtClean="0">
                <a:latin typeface="Arial" pitchFamily="34" charset="0"/>
                <a:ea typeface="ヒラギノ角ゴ Pro W3"/>
              </a:rPr>
              <a:t> </a:t>
            </a:r>
            <a:r>
              <a:rPr lang="en-GB" altLang="da-DK" sz="1200" u="sng" dirty="0" err="1" smtClean="0">
                <a:latin typeface="Arial" pitchFamily="34" charset="0"/>
                <a:ea typeface="ヒラギノ角ゴ Pro W3"/>
              </a:rPr>
              <a:t>ord</a:t>
            </a:r>
            <a:r>
              <a:rPr lang="en-GB" altLang="da-DK" sz="1200" dirty="0" smtClean="0">
                <a:latin typeface="Arial" pitchFamily="34" charset="0"/>
                <a:ea typeface="ヒラギノ角ゴ Pro W3"/>
              </a:rPr>
              <a:t>; </a:t>
            </a:r>
            <a:r>
              <a:rPr lang="en-GB" altLang="da-DK" sz="1200" dirty="0" err="1" smtClean="0">
                <a:latin typeface="Arial" pitchFamily="34" charset="0"/>
                <a:ea typeface="ヒラギノ角ゴ Pro W3"/>
              </a:rPr>
              <a:t>øge</a:t>
            </a:r>
            <a:r>
              <a:rPr lang="en-GB" altLang="en-US" sz="1200" dirty="0" smtClean="0">
                <a:latin typeface="Arial" pitchFamily="34" charset="0"/>
                <a:ea typeface="ヒラギノ角ゴ Pro W3"/>
              </a:rPr>
              <a:t> </a:t>
            </a:r>
            <a:r>
              <a:rPr lang="en-GB" altLang="en-US" sz="1200" dirty="0" err="1" smtClean="0">
                <a:latin typeface="Arial" pitchFamily="34" charset="0"/>
                <a:ea typeface="ヒラギノ角ゴ Pro W3"/>
              </a:rPr>
              <a:t>patientsikkerheden</a:t>
            </a:r>
            <a:r>
              <a:rPr lang="en-GB" altLang="en-US" sz="1200" dirty="0" smtClean="0">
                <a:latin typeface="Arial" pitchFamily="34" charset="0"/>
                <a:ea typeface="ヒラギノ角ゴ Pro W3"/>
              </a:rPr>
              <a:t>.</a:t>
            </a:r>
          </a:p>
          <a:p>
            <a:pPr marL="0" indent="0"/>
            <a:endParaRPr lang="en-GB" altLang="da-DK" sz="1200" dirty="0" smtClean="0">
              <a:latin typeface="Arial" pitchFamily="34" charset="0"/>
              <a:ea typeface="ヒラギノ角ゴ Pro W3"/>
            </a:endParaRPr>
          </a:p>
          <a:p>
            <a:pPr marL="0" indent="0"/>
            <a:r>
              <a:rPr lang="en-GB" altLang="en-US" sz="1200" dirty="0" err="1" smtClean="0">
                <a:latin typeface="Arial" pitchFamily="34" charset="0"/>
                <a:ea typeface="ヒラギノ角ゴ Pro W3"/>
              </a:rPr>
              <a:t>Undersøgt</a:t>
            </a:r>
            <a:r>
              <a:rPr lang="en-GB" altLang="en-US" sz="1200" dirty="0" smtClean="0">
                <a:latin typeface="Arial" pitchFamily="34" charset="0"/>
                <a:ea typeface="ヒラギノ角ゴ Pro W3"/>
              </a:rPr>
              <a:t> </a:t>
            </a:r>
            <a:r>
              <a:rPr lang="en-GB" altLang="en-US" sz="1200" dirty="0" err="1" smtClean="0">
                <a:latin typeface="Arial" pitchFamily="34" charset="0"/>
                <a:ea typeface="ヒラギノ角ゴ Pro W3"/>
              </a:rPr>
              <a:t>i</a:t>
            </a:r>
            <a:r>
              <a:rPr lang="en-GB" altLang="en-US" sz="1200" dirty="0" smtClean="0">
                <a:latin typeface="Arial" pitchFamily="34" charset="0"/>
                <a:ea typeface="ヒラギノ角ゴ Pro W3"/>
              </a:rPr>
              <a:t> </a:t>
            </a:r>
            <a:r>
              <a:rPr lang="en-GB" altLang="en-US" sz="1200" dirty="0" err="1" smtClean="0">
                <a:latin typeface="Arial" pitchFamily="34" charset="0"/>
                <a:ea typeface="ヒラギノ角ゴ Pro W3"/>
              </a:rPr>
              <a:t>sundhedsvæsenet</a:t>
            </a:r>
            <a:r>
              <a:rPr lang="en-GB" altLang="en-US" sz="1200" dirty="0" smtClean="0">
                <a:latin typeface="Arial" pitchFamily="34" charset="0"/>
                <a:ea typeface="ヒラギノ角ゴ Pro W3"/>
              </a:rPr>
              <a:t> </a:t>
            </a:r>
            <a:r>
              <a:rPr lang="en-GB" altLang="en-US" sz="1200" dirty="0" err="1" smtClean="0">
                <a:latin typeface="Arial" pitchFamily="34" charset="0"/>
                <a:ea typeface="ヒラギノ角ゴ Pro W3"/>
              </a:rPr>
              <a:t>gennem</a:t>
            </a:r>
            <a:r>
              <a:rPr lang="en-GB" altLang="en-US" sz="1200" dirty="0" smtClean="0">
                <a:latin typeface="Arial" pitchFamily="34" charset="0"/>
                <a:ea typeface="ヒラギノ角ゴ Pro W3"/>
              </a:rPr>
              <a:t> 10-15 </a:t>
            </a:r>
            <a:r>
              <a:rPr lang="en-GB" altLang="en-US" sz="1200" dirty="0" err="1" smtClean="0">
                <a:latin typeface="Arial" pitchFamily="34" charset="0"/>
                <a:ea typeface="ヒラギノ角ゴ Pro W3"/>
              </a:rPr>
              <a:t>år</a:t>
            </a:r>
            <a:r>
              <a:rPr lang="en-GB" altLang="en-US" sz="1200" dirty="0" smtClean="0">
                <a:latin typeface="Arial" pitchFamily="34" charset="0"/>
                <a:ea typeface="ヒラギノ角ゴ Pro W3"/>
              </a:rPr>
              <a:t>.</a:t>
            </a:r>
          </a:p>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6</a:t>
            </a:fld>
            <a:endParaRPr lang="en-GB" dirty="0"/>
          </a:p>
        </p:txBody>
      </p:sp>
    </p:spTree>
    <p:extLst>
      <p:ext uri="{BB962C8B-B14F-4D97-AF65-F5344CB8AC3E}">
        <p14:creationId xmlns:p14="http://schemas.microsoft.com/office/powerpoint/2010/main" xmlns="" val="351368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7</a:t>
            </a:fld>
            <a:endParaRPr lang="en-GB" dirty="0"/>
          </a:p>
        </p:txBody>
      </p:sp>
    </p:spTree>
    <p:extLst>
      <p:ext uri="{BB962C8B-B14F-4D97-AF65-F5344CB8AC3E}">
        <p14:creationId xmlns:p14="http://schemas.microsoft.com/office/powerpoint/2010/main" xmlns="" val="334988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ru-RU" sz="1200" dirty="0" smtClean="0"/>
              <a:t>Систематический обзор</a:t>
            </a:r>
            <a:endParaRPr lang="en-GB" sz="1200" dirty="0" smtClean="0"/>
          </a:p>
          <a:p>
            <a:endParaRPr lang="en-GB" sz="1200" dirty="0" smtClean="0"/>
          </a:p>
          <a:p>
            <a:r>
              <a:rPr lang="en-GB" sz="1200" dirty="0" smtClean="0"/>
              <a:t>Aiming at identifying </a:t>
            </a:r>
          </a:p>
          <a:p>
            <a:pPr lvl="2"/>
            <a:r>
              <a:rPr lang="en-GB" sz="1200" dirty="0" smtClean="0"/>
              <a:t>Key NTS </a:t>
            </a:r>
          </a:p>
          <a:p>
            <a:pPr lvl="2"/>
            <a:r>
              <a:rPr lang="en-GB" sz="1200" dirty="0" smtClean="0"/>
              <a:t>NTS </a:t>
            </a:r>
            <a:r>
              <a:rPr lang="en-GB" sz="1200" dirty="0" err="1" smtClean="0"/>
              <a:t>traning</a:t>
            </a:r>
            <a:r>
              <a:rPr lang="en-GB" sz="1200" dirty="0" smtClean="0"/>
              <a:t>, and </a:t>
            </a:r>
          </a:p>
          <a:p>
            <a:pPr lvl="2"/>
            <a:r>
              <a:rPr lang="en-GB" sz="1200" dirty="0" smtClean="0"/>
              <a:t>Assessment tools </a:t>
            </a:r>
          </a:p>
          <a:p>
            <a:pPr lvl="0"/>
            <a:endParaRPr lang="en-GB" sz="1200" dirty="0" smtClean="0"/>
          </a:p>
          <a:p>
            <a:pPr lvl="0"/>
            <a:r>
              <a:rPr lang="en-GB" sz="1200" dirty="0" smtClean="0"/>
              <a:t>Few</a:t>
            </a:r>
            <a:r>
              <a:rPr lang="en-GB" sz="1200" baseline="0" dirty="0" smtClean="0"/>
              <a:t> studies exploring this topic</a:t>
            </a:r>
          </a:p>
          <a:p>
            <a:pPr lvl="0"/>
            <a:endParaRPr lang="en-GB" sz="1200" baseline="0" dirty="0" smtClean="0"/>
          </a:p>
          <a:p>
            <a:r>
              <a:rPr lang="en-GB" sz="1200" dirty="0" smtClean="0"/>
              <a:t>Non-technical errors is 2-3 times more prevalent than technical surgical errors </a:t>
            </a:r>
            <a:endParaRPr lang="en-GB" sz="1200" dirty="0" smtClean="0">
              <a:solidFill>
                <a:srgbClr val="FF0000"/>
              </a:solidFill>
            </a:endParaRPr>
          </a:p>
          <a:p>
            <a:endParaRPr lang="en-GB" sz="1200" dirty="0" smtClean="0"/>
          </a:p>
          <a:p>
            <a:r>
              <a:rPr lang="en-GB" sz="1200" dirty="0" smtClean="0"/>
              <a:t>Deficient planning and poor teamwork obstruct workflow -&gt; increase errors. </a:t>
            </a:r>
          </a:p>
          <a:p>
            <a:endParaRPr lang="en-GB" sz="1200" dirty="0" smtClean="0"/>
          </a:p>
          <a:p>
            <a:r>
              <a:rPr lang="en-GB" sz="1200" dirty="0" smtClean="0"/>
              <a:t>Communication differs</a:t>
            </a:r>
          </a:p>
          <a:p>
            <a:pPr lvl="1"/>
            <a:r>
              <a:rPr lang="en-GB" sz="1200" dirty="0" smtClean="0"/>
              <a:t>Related more to equipment- and patient-related topics</a:t>
            </a:r>
            <a:endParaRPr lang="en-GB" sz="1200" i="1" dirty="0" smtClean="0"/>
          </a:p>
          <a:p>
            <a:endParaRPr lang="en-GB" sz="1200" dirty="0" smtClean="0"/>
          </a:p>
          <a:p>
            <a:r>
              <a:rPr lang="en-GB" sz="1200" dirty="0" smtClean="0"/>
              <a:t>Fixed teams improve teamwork and safety levels</a:t>
            </a:r>
          </a:p>
          <a:p>
            <a:endParaRPr lang="en-GB" sz="1200" dirty="0" smtClean="0"/>
          </a:p>
          <a:p>
            <a:r>
              <a:rPr lang="en-GB" sz="1200" dirty="0" smtClean="0"/>
              <a:t>Training NTS mitigates errors and improves staff attitudes towards NTS.</a:t>
            </a:r>
          </a:p>
          <a:p>
            <a:pPr lvl="0"/>
            <a:endParaRPr lang="en-GB" dirty="0" smtClean="0"/>
          </a:p>
        </p:txBody>
      </p:sp>
      <p:sp>
        <p:nvSpPr>
          <p:cNvPr id="4" name="Pladsholder til slidenummer 3"/>
          <p:cNvSpPr>
            <a:spLocks noGrp="1"/>
          </p:cNvSpPr>
          <p:nvPr>
            <p:ph type="sldNum" sz="quarter" idx="10"/>
          </p:nvPr>
        </p:nvSpPr>
        <p:spPr/>
        <p:txBody>
          <a:bodyPr/>
          <a:lstStyle/>
          <a:p>
            <a:fld id="{22E91502-756A-4244-B8CC-0FD4F7A5EFF5}" type="slidenum">
              <a:rPr lang="en-GB" smtClean="0"/>
              <a:pPr/>
              <a:t>8</a:t>
            </a:fld>
            <a:endParaRPr lang="en-GB" dirty="0"/>
          </a:p>
        </p:txBody>
      </p:sp>
    </p:spTree>
    <p:extLst>
      <p:ext uri="{BB962C8B-B14F-4D97-AF65-F5344CB8AC3E}">
        <p14:creationId xmlns:p14="http://schemas.microsoft.com/office/powerpoint/2010/main" xmlns="" val="272510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22E91502-756A-4244-B8CC-0FD4F7A5EFF5}" type="slidenum">
              <a:rPr lang="en-GB" smtClean="0"/>
              <a:pPr/>
              <a:t>9</a:t>
            </a:fld>
            <a:endParaRPr lang="en-GB" dirty="0"/>
          </a:p>
        </p:txBody>
      </p:sp>
    </p:spTree>
    <p:extLst>
      <p:ext uri="{BB962C8B-B14F-4D97-AF65-F5344CB8AC3E}">
        <p14:creationId xmlns:p14="http://schemas.microsoft.com/office/powerpoint/2010/main" xmlns="" val="52945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43" name="Undertitel 2"/>
          <p:cNvSpPr>
            <a:spLocks noGrp="1"/>
          </p:cNvSpPr>
          <p:nvPr>
            <p:ph type="subTitle" idx="1" hasCustomPrompt="1"/>
          </p:nvPr>
        </p:nvSpPr>
        <p:spPr>
          <a:xfrm>
            <a:off x="1371600" y="2924945"/>
            <a:ext cx="6400800" cy="792088"/>
          </a:xfrm>
          <a:prstGeom prst="rect">
            <a:avLst/>
          </a:prstGeom>
        </p:spPr>
        <p:txBody>
          <a:bodyPr/>
          <a:lstStyle>
            <a:lvl1pPr marL="0" indent="0" algn="l">
              <a:lnSpc>
                <a:spcPct val="89000"/>
              </a:lnSpc>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Underoverskrift</a:t>
            </a:r>
            <a:r>
              <a:rPr lang="en-GB" dirty="0" smtClean="0"/>
              <a:t> 20pt </a:t>
            </a:r>
            <a:r>
              <a:rPr lang="en-GB" dirty="0" err="1" smtClean="0"/>
              <a:t>skrives</a:t>
            </a:r>
            <a:r>
              <a:rPr lang="en-GB" dirty="0" smtClean="0"/>
              <a:t> her </a:t>
            </a:r>
            <a:r>
              <a:rPr lang="en-GB" dirty="0" err="1" smtClean="0"/>
              <a:t>i</a:t>
            </a:r>
            <a:r>
              <a:rPr lang="en-GB" dirty="0" smtClean="0"/>
              <a:t> max to </a:t>
            </a:r>
            <a:r>
              <a:rPr lang="en-GB" dirty="0" err="1" smtClean="0"/>
              <a:t>linjer</a:t>
            </a:r>
            <a:endParaRPr lang="en-GB" dirty="0" smtClean="0"/>
          </a:p>
        </p:txBody>
      </p:sp>
      <p:sp>
        <p:nvSpPr>
          <p:cNvPr id="4" name="Pladsholder til dato 3"/>
          <p:cNvSpPr>
            <a:spLocks noGrp="1"/>
          </p:cNvSpPr>
          <p:nvPr>
            <p:ph type="dt" sz="half" idx="10"/>
          </p:nvPr>
        </p:nvSpPr>
        <p:spPr/>
        <p:txBody>
          <a:bodyPr/>
          <a:lstStyle>
            <a:lvl1pPr>
              <a:defRPr>
                <a:solidFill>
                  <a:schemeClr val="bg1"/>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GB" dirty="0" err="1" smtClean="0"/>
              <a: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42" name="Titel 1"/>
          <p:cNvSpPr>
            <a:spLocks noGrp="1"/>
          </p:cNvSpPr>
          <p:nvPr>
            <p:ph type="title" hasCustomPrompt="1"/>
          </p:nvPr>
        </p:nvSpPr>
        <p:spPr>
          <a:xfrm>
            <a:off x="1371600" y="1412777"/>
            <a:ext cx="6402625" cy="1440160"/>
          </a:xfrm>
          <a:prstGeom prst="rect">
            <a:avLst/>
          </a:prstGeom>
        </p:spPr>
        <p:txBody>
          <a:bodyPr anchor="t" anchorCtr="0"/>
          <a:lstStyle>
            <a:lvl1pPr>
              <a:defRPr sz="3700">
                <a:solidFill>
                  <a:srgbClr val="FFFFFF"/>
                </a:solidFill>
              </a:defRPr>
            </a:lvl1pPr>
          </a:lstStyle>
          <a:p>
            <a:r>
              <a:rPr lang="en-GB" dirty="0" err="1" smtClean="0"/>
              <a:t>Overskrift</a:t>
            </a:r>
            <a:r>
              <a:rPr lang="en-GB" dirty="0" smtClean="0"/>
              <a:t> 37pt </a:t>
            </a:r>
            <a:r>
              <a:rPr lang="en-GB" dirty="0" err="1" smtClean="0"/>
              <a:t>skrives</a:t>
            </a:r>
            <a:r>
              <a:rPr lang="en-GB" dirty="0" smtClean="0"/>
              <a:t> her</a:t>
            </a:r>
            <a:br>
              <a:rPr lang="en-GB" dirty="0" smtClean="0"/>
            </a:br>
            <a:r>
              <a:rPr lang="en-GB" dirty="0" err="1" smtClean="0"/>
              <a:t>i</a:t>
            </a:r>
            <a:r>
              <a:rPr lang="en-GB" dirty="0" smtClean="0"/>
              <a:t> to </a:t>
            </a:r>
            <a:r>
              <a:rPr lang="en-GB" dirty="0" err="1" smtClean="0"/>
              <a:t>eller</a:t>
            </a:r>
            <a:r>
              <a:rPr lang="en-GB" dirty="0" smtClean="0"/>
              <a:t> </a:t>
            </a:r>
            <a:r>
              <a:rPr lang="en-GB" dirty="0" err="1" smtClean="0"/>
              <a:t>tre</a:t>
            </a:r>
            <a:r>
              <a:rPr lang="en-GB" dirty="0" smtClean="0"/>
              <a:t> </a:t>
            </a:r>
            <a:r>
              <a:rPr lang="en-GB" dirty="0" err="1" smtClean="0"/>
              <a:t>linjer</a:t>
            </a:r>
            <a:endParaRPr lang="en-GB" dirty="0"/>
          </a:p>
        </p:txBody>
      </p:sp>
      <p:pic>
        <p:nvPicPr>
          <p:cNvPr id="11" name="Billede 10" descr="med-Cobranding-eng-rødswuch_KK.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30" name="Tekstfelt 4"/>
          <p:cNvSpPr txBox="1"/>
          <p:nvPr userDrawn="1"/>
        </p:nvSpPr>
        <p:spPr>
          <a:xfrm>
            <a:off x="1371244" y="359498"/>
            <a:ext cx="2340260" cy="215444"/>
          </a:xfrm>
          <a:prstGeom prst="rect">
            <a:avLst/>
          </a:prstGeom>
          <a:noFill/>
        </p:spPr>
        <p:txBody>
          <a:bodyPr wrap="square" lIns="0" tIns="0" rIns="0" bIns="0" rtlCol="0">
            <a:noAutofit/>
          </a:bodyPr>
          <a:lstStyle/>
          <a:p>
            <a:r>
              <a:rPr lang="en-GB" sz="1200" b="1" noProof="0" dirty="0" smtClean="0">
                <a:solidFill>
                  <a:schemeClr val="bg1"/>
                </a:solidFill>
              </a:rPr>
              <a:t>Region </a:t>
            </a:r>
            <a:r>
              <a:rPr lang="en-GB" sz="1200" b="1" noProof="0" dirty="0" err="1" smtClean="0">
                <a:solidFill>
                  <a:schemeClr val="bg1"/>
                </a:solidFill>
              </a:rPr>
              <a:t>Hovedstaden</a:t>
            </a:r>
            <a:endParaRPr lang="en-GB" sz="1200" b="1" noProof="0" dirty="0">
              <a:solidFill>
                <a:schemeClr val="bg1"/>
              </a:solidFill>
            </a:endParaRPr>
          </a:p>
        </p:txBody>
      </p:sp>
      <p:sp>
        <p:nvSpPr>
          <p:cNvPr id="34" name="Titel 1"/>
          <p:cNvSpPr>
            <a:spLocks noGrp="1"/>
          </p:cNvSpPr>
          <p:nvPr>
            <p:ph type="title" hasCustomPrompt="1"/>
          </p:nvPr>
        </p:nvSpPr>
        <p:spPr>
          <a:xfrm>
            <a:off x="1373832" y="404664"/>
            <a:ext cx="7086600" cy="792088"/>
          </a:xfrm>
          <a:prstGeom prst="rect">
            <a:avLst/>
          </a:prstGeom>
        </p:spPr>
        <p:txBody>
          <a:bodyPr anchor="b" anchorCtr="0"/>
          <a:lstStyle>
            <a:lvl1pPr>
              <a:lnSpc>
                <a:spcPct val="85000"/>
              </a:lnSpc>
              <a:defRPr>
                <a:solidFill>
                  <a:schemeClr val="tx2"/>
                </a:solidFill>
              </a:defRPr>
            </a:lvl1pPr>
          </a:lstStyle>
          <a:p>
            <a:r>
              <a:rPr lang="en-GB" dirty="0" err="1" smtClean="0"/>
              <a:t>Overskrift</a:t>
            </a:r>
            <a:r>
              <a:rPr lang="en-GB" dirty="0" smtClean="0"/>
              <a:t> 27pt </a:t>
            </a: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r>
              <a:rPr lang="en-GB" dirty="0" smtClean="0"/>
              <a:t> </a:t>
            </a:r>
            <a:br>
              <a:rPr lang="en-GB" dirty="0" smtClean="0"/>
            </a:br>
            <a:r>
              <a:rPr lang="en-GB" dirty="0" err="1" smtClean="0"/>
              <a:t>teksten</a:t>
            </a:r>
            <a:r>
              <a:rPr lang="en-GB" dirty="0" smtClean="0"/>
              <a:t> </a:t>
            </a:r>
            <a:r>
              <a:rPr lang="en-GB" dirty="0" err="1" smtClean="0"/>
              <a:t>vokser</a:t>
            </a:r>
            <a:r>
              <a:rPr lang="en-GB" dirty="0" smtClean="0"/>
              <a:t> </a:t>
            </a:r>
            <a:r>
              <a:rPr lang="en-GB" dirty="0" err="1" smtClean="0"/>
              <a:t>opad</a:t>
            </a:r>
            <a:endParaRPr lang="en-GB" dirty="0"/>
          </a:p>
        </p:txBody>
      </p:sp>
      <p:sp>
        <p:nvSpPr>
          <p:cNvPr id="35" name="Pladsholder til tekst 2"/>
          <p:cNvSpPr>
            <a:spLocks noGrp="1"/>
          </p:cNvSpPr>
          <p:nvPr>
            <p:ph type="body" sz="quarter" idx="15" hasCustomPrompt="1"/>
          </p:nvPr>
        </p:nvSpPr>
        <p:spPr>
          <a:xfrm>
            <a:off x="1368000" y="3861858"/>
            <a:ext cx="2995611" cy="648000"/>
          </a:xfrm>
          <a:prstGeom prst="rect">
            <a:avLst/>
          </a:prstGeom>
        </p:spPr>
        <p:txBody>
          <a:bodyPr/>
          <a:lstStyle>
            <a:lvl1pPr marL="0" indent="0">
              <a:lnSpc>
                <a:spcPct val="85000"/>
              </a:lnSpc>
              <a:buNone/>
              <a:defRPr sz="1600" baseline="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36" name="Pladsholder til tekst 3"/>
          <p:cNvSpPr>
            <a:spLocks noGrp="1"/>
          </p:cNvSpPr>
          <p:nvPr>
            <p:ph type="body" sz="quarter" idx="16" hasCustomPrompt="1"/>
          </p:nvPr>
        </p:nvSpPr>
        <p:spPr>
          <a:xfrm>
            <a:off x="1368000" y="5084178"/>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37" name="Pladsholder til tekst 4"/>
          <p:cNvSpPr>
            <a:spLocks noGrp="1"/>
          </p:cNvSpPr>
          <p:nvPr>
            <p:ph type="body" sz="quarter" idx="17" hasCustomPrompt="1"/>
          </p:nvPr>
        </p:nvSpPr>
        <p:spPr>
          <a:xfrm>
            <a:off x="4654765" y="3861048"/>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38" name="Pladsholder til tekst5"/>
          <p:cNvSpPr>
            <a:spLocks noGrp="1"/>
          </p:cNvSpPr>
          <p:nvPr>
            <p:ph type="body" sz="quarter" idx="18" hasCustomPrompt="1"/>
          </p:nvPr>
        </p:nvSpPr>
        <p:spPr>
          <a:xfrm>
            <a:off x="4654765" y="5085256"/>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17" name="Pladsholder til tekst 2"/>
          <p:cNvSpPr>
            <a:spLocks noGrp="1"/>
          </p:cNvSpPr>
          <p:nvPr>
            <p:ph type="body" sz="quarter" idx="19" hasCustomPrompt="1"/>
          </p:nvPr>
        </p:nvSpPr>
        <p:spPr>
          <a:xfrm>
            <a:off x="1369852" y="1557602"/>
            <a:ext cx="2995611" cy="648000"/>
          </a:xfrm>
          <a:prstGeom prst="rect">
            <a:avLst/>
          </a:prstGeom>
        </p:spPr>
        <p:txBody>
          <a:bodyPr/>
          <a:lstStyle>
            <a:lvl1pPr marL="0" indent="0">
              <a:lnSpc>
                <a:spcPct val="85000"/>
              </a:lnSpc>
              <a:buNone/>
              <a:defRPr sz="1600" baseline="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18" name="Pladsholder til tekst 3"/>
          <p:cNvSpPr>
            <a:spLocks noGrp="1"/>
          </p:cNvSpPr>
          <p:nvPr>
            <p:ph type="body" sz="quarter" idx="20" hasCustomPrompt="1"/>
          </p:nvPr>
        </p:nvSpPr>
        <p:spPr>
          <a:xfrm>
            <a:off x="1369852" y="2707914"/>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19" name="Pladsholder til tekst 4"/>
          <p:cNvSpPr>
            <a:spLocks noGrp="1"/>
          </p:cNvSpPr>
          <p:nvPr>
            <p:ph type="body" sz="quarter" idx="21" hasCustomPrompt="1"/>
          </p:nvPr>
        </p:nvSpPr>
        <p:spPr>
          <a:xfrm>
            <a:off x="4656617" y="1556792"/>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20" name="Pladsholder til tekst5"/>
          <p:cNvSpPr>
            <a:spLocks noGrp="1"/>
          </p:cNvSpPr>
          <p:nvPr>
            <p:ph type="body" sz="quarter" idx="22" hasCustomPrompt="1"/>
          </p:nvPr>
        </p:nvSpPr>
        <p:spPr>
          <a:xfrm>
            <a:off x="4656617" y="2708992"/>
            <a:ext cx="2995611" cy="648000"/>
          </a:xfrm>
          <a:prstGeom prst="rect">
            <a:avLst/>
          </a:prstGeom>
        </p:spPr>
        <p:txBody>
          <a:bodyPr/>
          <a:lstStyle>
            <a:lvl1pPr marL="0" indent="0">
              <a:lnSpc>
                <a:spcPct val="85000"/>
              </a:lnSpc>
              <a:buNone/>
              <a:defRPr sz="1600">
                <a:solidFill>
                  <a:schemeClr val="tx2"/>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en-GB" dirty="0" err="1" smtClean="0"/>
              <a:t>Tak</a:t>
            </a:r>
            <a:r>
              <a:rPr lang="en-GB" dirty="0" smtClean="0"/>
              <a:t> </a:t>
            </a:r>
            <a:r>
              <a:rPr lang="en-GB" dirty="0" err="1" smtClean="0"/>
              <a:t>tekst</a:t>
            </a:r>
            <a:r>
              <a:rPr lang="en-GB" dirty="0" smtClean="0"/>
              <a:t> 16pt </a:t>
            </a:r>
            <a:r>
              <a:rPr lang="en-GB" dirty="0" err="1" smtClean="0"/>
              <a:t>i</a:t>
            </a:r>
            <a:r>
              <a:rPr lang="en-GB" dirty="0" smtClean="0"/>
              <a:t> to </a:t>
            </a:r>
            <a:r>
              <a:rPr lang="en-GB" dirty="0" err="1" smtClean="0"/>
              <a:t>eller</a:t>
            </a:r>
            <a:r>
              <a:rPr lang="en-GB" dirty="0" smtClean="0"/>
              <a:t> max 3 </a:t>
            </a:r>
            <a:r>
              <a:rPr lang="en-GB" dirty="0" err="1" smtClean="0"/>
              <a:t>linjer</a:t>
            </a:r>
            <a:endParaRPr lang="en-GB" dirty="0" smtClean="0"/>
          </a:p>
        </p:txBody>
      </p:sp>
      <p:sp>
        <p:nvSpPr>
          <p:cNvPr id="15"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16"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4"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385902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0" y="404665"/>
            <a:ext cx="7092000" cy="792088"/>
          </a:xfrm>
          <a:prstGeom prst="rect">
            <a:avLst/>
          </a:prstGeom>
        </p:spPr>
        <p:txBody>
          <a:bodyPr anchor="b" anchorCtr="0"/>
          <a:lstStyle>
            <a:lvl1pPr>
              <a:defRPr/>
            </a:lvl1pPr>
          </a:lstStyle>
          <a:p>
            <a:r>
              <a:rPr lang="en-GB" dirty="0" err="1" smtClean="0"/>
              <a:t>Overskrift</a:t>
            </a:r>
            <a:r>
              <a:rPr lang="en-GB" dirty="0" smtClean="0"/>
              <a:t> 27pt </a:t>
            </a: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r>
              <a:rPr lang="en-GB" dirty="0" smtClean="0"/>
              <a:t> </a:t>
            </a:r>
            <a:br>
              <a:rPr lang="en-GB" dirty="0" smtClean="0"/>
            </a:br>
            <a:r>
              <a:rPr lang="en-GB" dirty="0" err="1" smtClean="0"/>
              <a:t>teksten</a:t>
            </a:r>
            <a:r>
              <a:rPr lang="en-GB" dirty="0" smtClean="0"/>
              <a:t> </a:t>
            </a:r>
            <a:r>
              <a:rPr lang="en-GB" dirty="0" err="1" smtClean="0"/>
              <a:t>vokser</a:t>
            </a:r>
            <a:r>
              <a:rPr lang="en-GB" dirty="0" smtClean="0"/>
              <a:t> </a:t>
            </a:r>
            <a:r>
              <a:rPr lang="en-GB" dirty="0" err="1" smtClean="0"/>
              <a:t>opad</a:t>
            </a:r>
            <a:endParaRPr lang="en-GB" dirty="0"/>
          </a:p>
        </p:txBody>
      </p:sp>
      <p:sp>
        <p:nvSpPr>
          <p:cNvPr id="4"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5"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6"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grpSp>
        <p:nvGrpSpPr>
          <p:cNvPr id="8" name="Gruppe 7"/>
          <p:cNvGrpSpPr/>
          <p:nvPr userDrawn="1"/>
        </p:nvGrpSpPr>
        <p:grpSpPr>
          <a:xfrm>
            <a:off x="-1980728" y="2393789"/>
            <a:ext cx="1833563" cy="2919774"/>
            <a:chOff x="-1980728" y="1411288"/>
            <a:chExt cx="1833563" cy="2919774"/>
          </a:xfrm>
        </p:grpSpPr>
        <p:sp>
          <p:nvSpPr>
            <p:cNvPr id="9"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en-GB"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18</a:t>
              </a: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18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14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få</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punktopstillet</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findes</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brug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få</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venstrestillet</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b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punktopstilling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brug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grpSp>
      </p:grpSp>
      <p:sp>
        <p:nvSpPr>
          <p:cNvPr id="7" name="Pladsholder til indhold 6"/>
          <p:cNvSpPr>
            <a:spLocks noGrp="1"/>
          </p:cNvSpPr>
          <p:nvPr>
            <p:ph sz="quarter" idx="13" hasCustomPrompt="1"/>
          </p:nvPr>
        </p:nvSpPr>
        <p:spPr>
          <a:xfrm>
            <a:off x="1368000" y="1484784"/>
            <a:ext cx="3429000" cy="4248471"/>
          </a:xfrm>
          <a:prstGeom prst="rect">
            <a:avLst/>
          </a:prstGeo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en-GB" dirty="0" err="1" smtClean="0"/>
              <a:t>Brødtekst</a:t>
            </a:r>
            <a:r>
              <a:rPr lang="en-GB" dirty="0" smtClean="0"/>
              <a:t> 18pt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a:p>
            <a:pPr lvl="5"/>
            <a:r>
              <a:rPr lang="en-GB" dirty="0" smtClean="0"/>
              <a:t>6 </a:t>
            </a:r>
            <a:r>
              <a:rPr lang="en-GB" dirty="0" err="1" smtClean="0"/>
              <a:t>niveau</a:t>
            </a:r>
            <a:endParaRPr lang="en-GB" dirty="0" smtClean="0"/>
          </a:p>
          <a:p>
            <a:pPr lvl="6"/>
            <a:r>
              <a:rPr lang="en-GB" dirty="0" smtClean="0"/>
              <a:t>7 </a:t>
            </a:r>
            <a:r>
              <a:rPr lang="en-GB" dirty="0" err="1" smtClean="0"/>
              <a:t>niveau</a:t>
            </a:r>
            <a:endParaRPr lang="en-GB" dirty="0" smtClean="0"/>
          </a:p>
          <a:p>
            <a:pPr lvl="7"/>
            <a:r>
              <a:rPr lang="en-GB" dirty="0" smtClean="0"/>
              <a:t>8 </a:t>
            </a:r>
            <a:r>
              <a:rPr lang="en-GB" dirty="0" err="1" smtClean="0"/>
              <a:t>niveau</a:t>
            </a:r>
            <a:endParaRPr lang="en-GB" dirty="0" smtClean="0"/>
          </a:p>
          <a:p>
            <a:pPr lvl="8"/>
            <a:r>
              <a:rPr lang="en-GB" dirty="0" smtClean="0"/>
              <a:t>9 </a:t>
            </a:r>
            <a:r>
              <a:rPr lang="en-GB" dirty="0" err="1" smtClean="0"/>
              <a:t>niveau</a:t>
            </a:r>
            <a:endParaRPr lang="en-GB" dirty="0"/>
          </a:p>
        </p:txBody>
      </p:sp>
      <p:sp>
        <p:nvSpPr>
          <p:cNvPr id="19" name="Pladsholder til indhold 6"/>
          <p:cNvSpPr>
            <a:spLocks noGrp="1"/>
          </p:cNvSpPr>
          <p:nvPr>
            <p:ph sz="quarter" idx="14" hasCustomPrompt="1"/>
          </p:nvPr>
        </p:nvSpPr>
        <p:spPr>
          <a:xfrm>
            <a:off x="5021798" y="1484784"/>
            <a:ext cx="3429000" cy="4248472"/>
          </a:xfrm>
          <a:prstGeom prst="rect">
            <a:avLst/>
          </a:prstGeo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en-GB" dirty="0" err="1" smtClean="0"/>
              <a:t>Brødtekst</a:t>
            </a:r>
            <a:r>
              <a:rPr lang="en-GB" dirty="0" smtClean="0"/>
              <a:t> 18pt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a:p>
            <a:pPr lvl="5"/>
            <a:r>
              <a:rPr lang="en-GB" dirty="0" smtClean="0"/>
              <a:t>6 </a:t>
            </a:r>
            <a:r>
              <a:rPr lang="en-GB" dirty="0" err="1" smtClean="0"/>
              <a:t>niveau</a:t>
            </a:r>
            <a:endParaRPr lang="en-GB" dirty="0" smtClean="0"/>
          </a:p>
          <a:p>
            <a:pPr lvl="6"/>
            <a:r>
              <a:rPr lang="en-GB" dirty="0" smtClean="0"/>
              <a:t>7 </a:t>
            </a:r>
            <a:r>
              <a:rPr lang="en-GB" dirty="0" err="1" smtClean="0"/>
              <a:t>niveau</a:t>
            </a:r>
            <a:endParaRPr lang="en-GB" dirty="0" smtClean="0"/>
          </a:p>
          <a:p>
            <a:pPr lvl="7"/>
            <a:r>
              <a:rPr lang="en-GB" dirty="0" smtClean="0"/>
              <a:t>8 </a:t>
            </a:r>
            <a:r>
              <a:rPr lang="en-GB" dirty="0" err="1" smtClean="0"/>
              <a:t>niveau</a:t>
            </a:r>
            <a:endParaRPr lang="en-GB" dirty="0" smtClean="0"/>
          </a:p>
          <a:p>
            <a:pPr lvl="8"/>
            <a:r>
              <a:rPr lang="en-GB" dirty="0" smtClean="0"/>
              <a:t>9 </a:t>
            </a:r>
            <a:r>
              <a:rPr lang="en-GB" dirty="0" err="1" smtClean="0"/>
              <a:t>niveau</a:t>
            </a:r>
            <a:endParaRPr lang="en-GB" dirty="0"/>
          </a:p>
        </p:txBody>
      </p:sp>
      <p:sp>
        <p:nvSpPr>
          <p:cNvPr id="22" name="Tekstfelt 4"/>
          <p:cNvSpPr txBox="1"/>
          <p:nvPr userDrawn="1"/>
        </p:nvSpPr>
        <p:spPr>
          <a:xfrm>
            <a:off x="1371600" y="207098"/>
            <a:ext cx="2340260" cy="215444"/>
          </a:xfrm>
          <a:prstGeom prst="rect">
            <a:avLst/>
          </a:prstGeom>
          <a:noFill/>
        </p:spPr>
        <p:txBody>
          <a:bodyPr wrap="square" lIns="0" tIns="0" rIns="0" bIns="0" rtlCol="0">
            <a:noAutofit/>
          </a:bodyPr>
          <a:lstStyle/>
          <a:p>
            <a:endParaRPr lang="en-GB" sz="1200" b="1" noProof="0" dirty="0">
              <a:solidFill>
                <a:srgbClr val="565656"/>
              </a:solidFill>
            </a:endParaRPr>
          </a:p>
        </p:txBody>
      </p:sp>
    </p:spTree>
    <p:extLst>
      <p:ext uri="{BB962C8B-B14F-4D97-AF65-F5344CB8AC3E}">
        <p14:creationId xmlns:p14="http://schemas.microsoft.com/office/powerpoint/2010/main" xmlns="" val="9177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838162"/>
            <a:ext cx="7086600" cy="895094"/>
          </a:xfrm>
          <a:prstGeom prst="rect">
            <a:avLst/>
          </a:prstGeo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en-GB" dirty="0" err="1" smtClean="0"/>
              <a:t>Billedtekst</a:t>
            </a:r>
            <a:r>
              <a:rPr lang="en-GB" dirty="0" smtClean="0"/>
              <a:t> 16pt </a:t>
            </a:r>
            <a:r>
              <a:rPr lang="en-GB" dirty="0" err="1" smtClean="0"/>
              <a:t>i</a:t>
            </a:r>
            <a:r>
              <a:rPr lang="en-GB" dirty="0" smtClean="0"/>
              <a:t> to </a:t>
            </a:r>
            <a:r>
              <a:rPr lang="en-GB" dirty="0" err="1" smtClean="0"/>
              <a:t>eller</a:t>
            </a:r>
            <a:r>
              <a:rPr lang="en-GB" dirty="0" smtClean="0"/>
              <a:t> max </a:t>
            </a:r>
            <a:r>
              <a:rPr lang="en-GB" dirty="0" err="1" smtClean="0"/>
              <a:t>tre</a:t>
            </a:r>
            <a:r>
              <a:rPr lang="en-GB" dirty="0" smtClean="0"/>
              <a:t> </a:t>
            </a:r>
            <a:r>
              <a:rPr lang="en-GB" dirty="0" err="1" smtClean="0"/>
              <a:t>linjer</a:t>
            </a:r>
            <a:endParaRPr lang="en-GB" dirty="0" smtClean="0"/>
          </a:p>
        </p:txBody>
      </p:sp>
      <p:sp>
        <p:nvSpPr>
          <p:cNvPr id="8" name="Pladsholder til billede 2"/>
          <p:cNvSpPr>
            <a:spLocks noGrp="1"/>
          </p:cNvSpPr>
          <p:nvPr>
            <p:ph type="pic" sz="quarter" idx="16" hasCustomPrompt="1"/>
          </p:nvPr>
        </p:nvSpPr>
        <p:spPr>
          <a:xfrm>
            <a:off x="1368000" y="1362269"/>
            <a:ext cx="7086600" cy="3340360"/>
          </a:xfrm>
          <a:prstGeom prst="rect">
            <a:avLst/>
          </a:prstGeo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9"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0"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1"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321176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0" y="404665"/>
            <a:ext cx="7092000" cy="792087"/>
          </a:xfrm>
          <a:prstGeom prst="rect">
            <a:avLst/>
          </a:prstGeom>
        </p:spPr>
        <p:txBody>
          <a:bodyPr anchor="b" anchorCtr="0"/>
          <a:lstStyle/>
          <a:p>
            <a:r>
              <a:rPr lang="en-GB" dirty="0" err="1" smtClean="0"/>
              <a:t>Overskrift</a:t>
            </a:r>
            <a:r>
              <a:rPr lang="en-GB" dirty="0" smtClean="0"/>
              <a:t> 27pt </a:t>
            </a: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r>
              <a:rPr lang="en-GB" dirty="0" smtClean="0"/>
              <a:t> </a:t>
            </a:r>
            <a:br>
              <a:rPr lang="en-GB" dirty="0" smtClean="0"/>
            </a:br>
            <a:r>
              <a:rPr lang="en-GB" dirty="0" err="1" smtClean="0"/>
              <a:t>teksten</a:t>
            </a:r>
            <a:r>
              <a:rPr lang="en-GB" dirty="0" smtClean="0"/>
              <a:t> </a:t>
            </a:r>
            <a:r>
              <a:rPr lang="en-GB" dirty="0" err="1" smtClean="0"/>
              <a:t>vokser</a:t>
            </a:r>
            <a:r>
              <a:rPr lang="en-GB" dirty="0" smtClean="0"/>
              <a:t> </a:t>
            </a:r>
            <a:r>
              <a:rPr lang="en-GB" dirty="0" err="1" smtClean="0"/>
              <a:t>opad</a:t>
            </a:r>
            <a:endParaRPr lang="en-GB" dirty="0"/>
          </a:p>
        </p:txBody>
      </p:sp>
      <p:grpSp>
        <p:nvGrpSpPr>
          <p:cNvPr id="12" name="Gruppe 11"/>
          <p:cNvGrpSpPr/>
          <p:nvPr userDrawn="1"/>
        </p:nvGrpSpPr>
        <p:grpSpPr>
          <a:xfrm>
            <a:off x="-1980728" y="2393789"/>
            <a:ext cx="1833563" cy="2919774"/>
            <a:chOff x="-1980728" y="1411288"/>
            <a:chExt cx="1833563" cy="2919774"/>
          </a:xfrm>
        </p:grpSpPr>
        <p:sp>
          <p:nvSpPr>
            <p:cNvPr id="13"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en-GB"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en-GB"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få</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punktopstillet</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findes</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brug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få</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venstrestillet</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teksten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b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punktopstilling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brug</a:t>
              </a:r>
              <a:r>
                <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a:t>
              </a:r>
              <a:r>
                <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en-GB" sz="900" b="1" dirty="0" err="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endParaRPr lang="en-GB"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en-GB"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en-GB"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400" dirty="0"/>
              </a:p>
            </p:txBody>
          </p:sp>
        </p:grpSp>
      </p:grpSp>
      <p:sp>
        <p:nvSpPr>
          <p:cNvPr id="3" name="Pladsholder til indhold 2"/>
          <p:cNvSpPr>
            <a:spLocks noGrp="1"/>
          </p:cNvSpPr>
          <p:nvPr>
            <p:ph sz="quarter" idx="13" hasCustomPrompt="1"/>
          </p:nvPr>
        </p:nvSpPr>
        <p:spPr>
          <a:xfrm>
            <a:off x="1368425" y="1484785"/>
            <a:ext cx="7091363" cy="4248472"/>
          </a:xfrm>
          <a:prstGeom prst="rect">
            <a:avLst/>
          </a:prstGeom>
        </p:spPr>
        <p:txBody>
          <a:bodyPr/>
          <a:lstStyle/>
          <a:p>
            <a:pPr lvl="0"/>
            <a:r>
              <a:rPr lang="en-GB" dirty="0" err="1" smtClean="0"/>
              <a:t>Brødtekst</a:t>
            </a:r>
            <a:r>
              <a:rPr lang="en-GB" dirty="0" smtClean="0"/>
              <a:t> 22pt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21"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2"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3"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322329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5078669"/>
            <a:ext cx="7086600" cy="654587"/>
          </a:xfrm>
          <a:prstGeom prst="rect">
            <a:avLst/>
          </a:prstGeo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en-GB" dirty="0" err="1" smtClean="0"/>
              <a:t>Billedtekst</a:t>
            </a:r>
            <a:r>
              <a:rPr lang="en-GB" dirty="0" smtClean="0"/>
              <a:t> 16pt </a:t>
            </a:r>
            <a:r>
              <a:rPr lang="en-GB" dirty="0" err="1" smtClean="0"/>
              <a:t>i</a:t>
            </a:r>
            <a:r>
              <a:rPr lang="en-GB" dirty="0" smtClean="0"/>
              <a:t> to </a:t>
            </a:r>
            <a:r>
              <a:rPr lang="en-GB" dirty="0" err="1" smtClean="0"/>
              <a:t>eller</a:t>
            </a:r>
            <a:r>
              <a:rPr lang="en-GB" dirty="0" smtClean="0"/>
              <a:t> max </a:t>
            </a:r>
            <a:r>
              <a:rPr lang="en-GB" dirty="0" err="1" smtClean="0"/>
              <a:t>tre</a:t>
            </a:r>
            <a:r>
              <a:rPr lang="en-GB" dirty="0" smtClean="0"/>
              <a:t> </a:t>
            </a:r>
            <a:r>
              <a:rPr lang="en-GB" dirty="0" err="1" smtClean="0"/>
              <a:t>linjer</a:t>
            </a:r>
            <a:endParaRPr lang="en-GB" dirty="0" smtClean="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2"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19"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0"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1971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5175256"/>
            <a:ext cx="3317874" cy="558000"/>
          </a:xfrm>
          <a:prstGeom prst="rect">
            <a:avLst/>
          </a:prstGeo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en-GB" dirty="0" err="1" smtClean="0"/>
              <a:t>Billedtekst</a:t>
            </a:r>
            <a:r>
              <a:rPr lang="en-GB" dirty="0" smtClean="0"/>
              <a:t> 14pt </a:t>
            </a:r>
            <a:r>
              <a:rPr lang="en-GB" dirty="0" err="1" smtClean="0"/>
              <a:t>i</a:t>
            </a:r>
            <a:r>
              <a:rPr lang="en-GB" dirty="0" smtClean="0"/>
              <a:t> to </a:t>
            </a:r>
            <a:r>
              <a:rPr lang="en-GB" dirty="0" err="1" smtClean="0"/>
              <a:t>eller</a:t>
            </a:r>
            <a:r>
              <a:rPr lang="en-GB" dirty="0" smtClean="0"/>
              <a:t> max </a:t>
            </a:r>
            <a:r>
              <a:rPr lang="en-GB" dirty="0" err="1" smtClean="0"/>
              <a:t>tre</a:t>
            </a:r>
            <a:r>
              <a:rPr lang="en-GB" dirty="0" smtClean="0"/>
              <a:t> </a:t>
            </a:r>
            <a:r>
              <a:rPr lang="en-GB" dirty="0" err="1" smtClean="0"/>
              <a:t>linjer</a:t>
            </a:r>
            <a:endParaRPr lang="en-GB" dirty="0" smtClean="0"/>
          </a:p>
        </p:txBody>
      </p:sp>
      <p:sp>
        <p:nvSpPr>
          <p:cNvPr id="25" name="Pladsholder til billede 2"/>
          <p:cNvSpPr>
            <a:spLocks noGrp="1"/>
          </p:cNvSpPr>
          <p:nvPr>
            <p:ph type="pic" sz="quarter" idx="16" hasCustomPrompt="1"/>
          </p:nvPr>
        </p:nvSpPr>
        <p:spPr>
          <a:xfrm>
            <a:off x="1368000" y="1484784"/>
            <a:ext cx="3317875" cy="3528392"/>
          </a:xfrm>
          <a:prstGeom prst="rect">
            <a:avLst/>
          </a:prstGeo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5175256"/>
            <a:ext cx="3564000" cy="558000"/>
          </a:xfrm>
          <a:prstGeom prst="rect">
            <a:avLst/>
          </a:prstGeo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en-GB" dirty="0" err="1" smtClean="0"/>
              <a:t>Billedtekst</a:t>
            </a:r>
            <a:r>
              <a:rPr lang="en-GB" dirty="0" smtClean="0"/>
              <a:t> 14pt </a:t>
            </a:r>
            <a:r>
              <a:rPr lang="en-GB" dirty="0" err="1" smtClean="0"/>
              <a:t>i</a:t>
            </a:r>
            <a:r>
              <a:rPr lang="en-GB" dirty="0" smtClean="0"/>
              <a:t> to </a:t>
            </a:r>
            <a:r>
              <a:rPr lang="en-GB" dirty="0" err="1" smtClean="0"/>
              <a:t>eller</a:t>
            </a:r>
            <a:r>
              <a:rPr lang="en-GB" dirty="0" smtClean="0"/>
              <a:t> max </a:t>
            </a:r>
            <a:r>
              <a:rPr lang="en-GB" dirty="0" err="1" smtClean="0"/>
              <a:t>tre</a:t>
            </a:r>
            <a:r>
              <a:rPr lang="en-GB" dirty="0" smtClean="0"/>
              <a:t> </a:t>
            </a:r>
            <a:r>
              <a:rPr lang="en-GB" dirty="0" err="1" smtClean="0"/>
              <a:t>linjer</a:t>
            </a:r>
            <a:endParaRPr lang="en-GB" dirty="0" smtClean="0"/>
          </a:p>
        </p:txBody>
      </p:sp>
      <p:sp>
        <p:nvSpPr>
          <p:cNvPr id="17" name="Pladsholder til indhold 4"/>
          <p:cNvSpPr>
            <a:spLocks noGrp="1"/>
          </p:cNvSpPr>
          <p:nvPr>
            <p:ph sz="quarter" idx="14" hasCustomPrompt="1"/>
          </p:nvPr>
        </p:nvSpPr>
        <p:spPr>
          <a:xfrm>
            <a:off x="4884806" y="1484784"/>
            <a:ext cx="3570988" cy="3528391"/>
          </a:xfrm>
          <a:prstGeom prst="rect">
            <a:avLst/>
          </a:prstGeo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en-GB" dirty="0" err="1" smtClean="0"/>
              <a:t>Brødtekst</a:t>
            </a:r>
            <a:r>
              <a:rPr lang="en-GB" dirty="0" smtClean="0"/>
              <a:t> 18pt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a:p>
            <a:pPr lvl="5"/>
            <a:r>
              <a:rPr lang="en-GB" dirty="0" smtClean="0"/>
              <a:t>6 </a:t>
            </a:r>
            <a:r>
              <a:rPr lang="en-GB" dirty="0" err="1" smtClean="0"/>
              <a:t>niveau</a:t>
            </a:r>
            <a:endParaRPr lang="en-GB" dirty="0" smtClean="0"/>
          </a:p>
          <a:p>
            <a:pPr lvl="6"/>
            <a:r>
              <a:rPr lang="en-GB" dirty="0" smtClean="0"/>
              <a:t>7 </a:t>
            </a:r>
            <a:r>
              <a:rPr lang="en-GB" dirty="0" err="1" smtClean="0"/>
              <a:t>niveau</a:t>
            </a:r>
            <a:endParaRPr lang="en-GB" dirty="0" smtClean="0"/>
          </a:p>
          <a:p>
            <a:pPr lvl="7"/>
            <a:r>
              <a:rPr lang="en-GB" dirty="0" smtClean="0"/>
              <a:t>8 </a:t>
            </a:r>
            <a:r>
              <a:rPr lang="en-GB" dirty="0" err="1" smtClean="0"/>
              <a:t>niveau</a:t>
            </a:r>
            <a:endParaRPr lang="en-GB" dirty="0" smtClean="0"/>
          </a:p>
          <a:p>
            <a:pPr lvl="8"/>
            <a:r>
              <a:rPr lang="en-GB" dirty="0" smtClean="0"/>
              <a:t>9 </a:t>
            </a:r>
            <a:r>
              <a:rPr lang="en-GB" dirty="0" err="1" smtClean="0"/>
              <a:t>niveau</a:t>
            </a:r>
            <a:endParaRPr lang="en-GB" dirty="0"/>
          </a:p>
        </p:txBody>
      </p:sp>
      <p:grpSp>
        <p:nvGrpSpPr>
          <p:cNvPr id="18" name="Gruppe 17"/>
          <p:cNvGrpSpPr>
            <a:grpSpLocks/>
          </p:cNvGrpSpPr>
          <p:nvPr userDrawn="1"/>
        </p:nvGrpSpPr>
        <p:grpSpPr bwMode="auto">
          <a:xfrm>
            <a:off x="-2186217" y="1362269"/>
            <a:ext cx="2032000" cy="2211833"/>
            <a:chOff x="6573838" y="3603625"/>
            <a:chExt cx="2032000" cy="2211717"/>
          </a:xfrm>
        </p:grpSpPr>
        <p:sp>
          <p:nvSpPr>
            <p:cNvPr id="19"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5"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16"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4"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152856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644" y="404665"/>
            <a:ext cx="7091788" cy="792087"/>
          </a:xfrm>
          <a:prstGeom prst="rect">
            <a:avLst/>
          </a:prstGeom>
        </p:spPr>
        <p:txBody>
          <a:bodyPr anchor="b" anchorCtr="0"/>
          <a:lstStyle/>
          <a:p>
            <a:r>
              <a:rPr lang="en-GB" dirty="0" err="1" smtClean="0"/>
              <a:t>Overskrift</a:t>
            </a:r>
            <a:r>
              <a:rPr lang="en-GB" dirty="0" smtClean="0"/>
              <a:t> 27pt </a:t>
            </a: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r>
              <a:rPr lang="en-GB" dirty="0" smtClean="0"/>
              <a:t> </a:t>
            </a:r>
            <a:br>
              <a:rPr lang="en-GB" dirty="0" smtClean="0"/>
            </a:br>
            <a:r>
              <a:rPr lang="en-GB" dirty="0" err="1" smtClean="0"/>
              <a:t>teksten</a:t>
            </a:r>
            <a:r>
              <a:rPr lang="en-GB" dirty="0" smtClean="0"/>
              <a:t> </a:t>
            </a:r>
            <a:r>
              <a:rPr lang="en-GB" dirty="0" err="1" smtClean="0"/>
              <a:t>vokser</a:t>
            </a:r>
            <a:r>
              <a:rPr lang="en-GB" dirty="0" smtClean="0"/>
              <a:t> </a:t>
            </a:r>
            <a:r>
              <a:rPr lang="en-GB" dirty="0" err="1" smtClean="0"/>
              <a:t>opad</a:t>
            </a:r>
            <a:endParaRPr lang="en-GB" dirty="0"/>
          </a:p>
        </p:txBody>
      </p:sp>
      <p:grpSp>
        <p:nvGrpSpPr>
          <p:cNvPr id="17" name="Gruppe 16"/>
          <p:cNvGrpSpPr>
            <a:grpSpLocks/>
          </p:cNvGrpSpPr>
          <p:nvPr userDrawn="1"/>
        </p:nvGrpSpPr>
        <p:grpSpPr bwMode="auto">
          <a:xfrm>
            <a:off x="-2186217" y="2328863"/>
            <a:ext cx="2032000" cy="2211833"/>
            <a:chOff x="6573838" y="3603625"/>
            <a:chExt cx="2032000" cy="2211717"/>
          </a:xfrm>
        </p:grpSpPr>
        <p:sp>
          <p:nvSpPr>
            <p:cNvPr id="18"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en-GB"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en-GB"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en-GB"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en-GB"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1"/>
            <a:ext cx="3317874" cy="801895"/>
          </a:xfrm>
          <a:prstGeom prst="rect">
            <a:avLst/>
          </a:prstGeo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en-GB" dirty="0" err="1" smtClean="0"/>
              <a:t>Billedtekst</a:t>
            </a:r>
            <a:r>
              <a:rPr lang="en-GB" dirty="0" smtClean="0"/>
              <a:t> 14pt </a:t>
            </a:r>
            <a:r>
              <a:rPr lang="en-GB" dirty="0" err="1" smtClean="0"/>
              <a:t>i</a:t>
            </a:r>
            <a:r>
              <a:rPr lang="en-GB" dirty="0" smtClean="0"/>
              <a:t> to </a:t>
            </a:r>
            <a:r>
              <a:rPr lang="en-GB" dirty="0" err="1" smtClean="0"/>
              <a:t>eller</a:t>
            </a:r>
            <a:r>
              <a:rPr lang="en-GB" dirty="0" smtClean="0"/>
              <a:t> max </a:t>
            </a:r>
            <a:r>
              <a:rPr lang="en-GB" dirty="0" err="1" smtClean="0"/>
              <a:t>tre</a:t>
            </a:r>
            <a:r>
              <a:rPr lang="en-GB" dirty="0" smtClean="0"/>
              <a:t> </a:t>
            </a:r>
            <a:r>
              <a:rPr lang="en-GB" dirty="0" err="1" smtClean="0"/>
              <a:t>linjer</a:t>
            </a:r>
            <a:endParaRPr lang="en-GB" dirty="0" smtClean="0"/>
          </a:p>
        </p:txBody>
      </p:sp>
      <p:sp>
        <p:nvSpPr>
          <p:cNvPr id="28" name="Pladsholder til billede 2"/>
          <p:cNvSpPr>
            <a:spLocks noGrp="1"/>
          </p:cNvSpPr>
          <p:nvPr>
            <p:ph type="pic" sz="quarter" idx="17" hasCustomPrompt="1"/>
          </p:nvPr>
        </p:nvSpPr>
        <p:spPr>
          <a:xfrm>
            <a:off x="1368000" y="1484784"/>
            <a:ext cx="3319200" cy="3320639"/>
          </a:xfrm>
          <a:prstGeom prst="rect">
            <a:avLst/>
          </a:prstGeo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0" y="1484784"/>
            <a:ext cx="3570988" cy="4248471"/>
          </a:xfrm>
          <a:prstGeom prst="rect">
            <a:avLst/>
          </a:prstGeo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en-GB" dirty="0" err="1" smtClean="0"/>
              <a:t>Brødtekst</a:t>
            </a:r>
            <a:r>
              <a:rPr lang="en-GB" dirty="0" smtClean="0"/>
              <a:t> 18pt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a:p>
            <a:pPr lvl="5"/>
            <a:r>
              <a:rPr lang="en-GB" dirty="0" smtClean="0"/>
              <a:t>6 </a:t>
            </a:r>
            <a:r>
              <a:rPr lang="en-GB" dirty="0" err="1" smtClean="0"/>
              <a:t>niveau</a:t>
            </a:r>
            <a:endParaRPr lang="en-GB" dirty="0" smtClean="0"/>
          </a:p>
          <a:p>
            <a:pPr lvl="6"/>
            <a:r>
              <a:rPr lang="en-GB" dirty="0" smtClean="0"/>
              <a:t>7 </a:t>
            </a:r>
            <a:r>
              <a:rPr lang="en-GB" dirty="0" err="1" smtClean="0"/>
              <a:t>niveau</a:t>
            </a:r>
            <a:endParaRPr lang="en-GB" dirty="0" smtClean="0"/>
          </a:p>
          <a:p>
            <a:pPr lvl="7"/>
            <a:r>
              <a:rPr lang="en-GB" dirty="0" smtClean="0"/>
              <a:t>8 </a:t>
            </a:r>
            <a:r>
              <a:rPr lang="en-GB" dirty="0" err="1" smtClean="0"/>
              <a:t>niveau</a:t>
            </a:r>
            <a:endParaRPr lang="en-GB" dirty="0" smtClean="0"/>
          </a:p>
          <a:p>
            <a:pPr lvl="8"/>
            <a:r>
              <a:rPr lang="en-GB" dirty="0" smtClean="0"/>
              <a:t>9 </a:t>
            </a:r>
            <a:r>
              <a:rPr lang="en-GB" dirty="0" err="1" smtClean="0"/>
              <a:t>niveau</a:t>
            </a:r>
            <a:endParaRPr lang="en-GB" dirty="0"/>
          </a:p>
        </p:txBody>
      </p:sp>
      <p:sp>
        <p:nvSpPr>
          <p:cNvPr id="15"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16"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23"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3517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1371600" y="2708920"/>
            <a:ext cx="7086600" cy="2775893"/>
          </a:xfrm>
          <a:prstGeom prst="rect">
            <a:avLst/>
          </a:prstGeom>
        </p:spPr>
        <p:txBody>
          <a:bodyPr anchor="t" anchorCtr="0"/>
          <a:lstStyle>
            <a:lvl1pPr>
              <a:defRPr sz="3700">
                <a:solidFill>
                  <a:schemeClr val="tx2"/>
                </a:solidFill>
              </a:defRPr>
            </a:lvl1pPr>
          </a:lstStyle>
          <a:p>
            <a:r>
              <a:rPr lang="en-GB" dirty="0" err="1" smtClean="0"/>
              <a:t>Overskrift</a:t>
            </a:r>
            <a:r>
              <a:rPr lang="en-GB" dirty="0" smtClean="0"/>
              <a:t> 37pt </a:t>
            </a:r>
            <a:r>
              <a:rPr lang="en-GB" dirty="0" err="1" smtClean="0"/>
              <a:t>skrives</a:t>
            </a:r>
            <a:r>
              <a:rPr lang="en-GB" dirty="0" smtClean="0"/>
              <a:t> her</a:t>
            </a:r>
            <a:br>
              <a:rPr lang="en-GB" dirty="0" smtClean="0"/>
            </a:b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endParaRPr lang="en-GB" dirty="0"/>
          </a:p>
        </p:txBody>
      </p:sp>
    </p:spTree>
    <p:extLst>
      <p:ext uri="{BB962C8B-B14F-4D97-AF65-F5344CB8AC3E}">
        <p14:creationId xmlns:p14="http://schemas.microsoft.com/office/powerpoint/2010/main" xmlns="" val="276512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dsholder til dato 3"/>
          <p:cNvSpPr>
            <a:spLocks noGrp="1"/>
          </p:cNvSpPr>
          <p:nvPr>
            <p:ph type="dt" sz="half" idx="10"/>
          </p:nvPr>
        </p:nvSpPr>
        <p:spPr>
          <a:xfrm>
            <a:off x="5004048" y="5950406"/>
            <a:ext cx="3024336" cy="142890"/>
          </a:xfrm>
        </p:spPr>
        <p:txBody>
          <a:bodyPr/>
          <a:lstStyle>
            <a:lvl1pPr algn="r">
              <a:defRPr>
                <a:solidFill>
                  <a:schemeClr val="bg1">
                    <a:lumMod val="50000"/>
                  </a:schemeClr>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6" name="Pladsholder til sidefod 4"/>
          <p:cNvSpPr>
            <a:spLocks noGrp="1"/>
          </p:cNvSpPr>
          <p:nvPr>
            <p:ph type="ftr" sz="quarter" idx="11"/>
          </p:nvPr>
        </p:nvSpPr>
        <p:spPr>
          <a:xfrm>
            <a:off x="1371600" y="5951764"/>
            <a:ext cx="3416424" cy="141531"/>
          </a:xfrm>
        </p:spPr>
        <p:txBody>
          <a:bodyPr/>
          <a:lstStyle>
            <a:lvl1pPr>
              <a:defRPr>
                <a:solidFill>
                  <a:schemeClr val="bg1">
                    <a:lumMod val="50000"/>
                  </a:schemeClr>
                </a:solidFill>
              </a:defRPr>
            </a:lvl1pPr>
          </a:lstStyle>
          <a:p>
            <a:r>
              <a:rPr lang="en-GB" dirty="0" err="1" smtClean="0"/>
              <a:t>Titel</a:t>
            </a:r>
            <a:r>
              <a:rPr lang="en-GB" dirty="0" smtClean="0"/>
              <a:t>/</a:t>
            </a:r>
            <a:r>
              <a:rPr lang="en-GB" dirty="0" err="1" smtClean="0"/>
              <a:t>beskrivelse</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10" name="Pladsholder til diasnummer 5"/>
          <p:cNvSpPr>
            <a:spLocks noGrp="1"/>
          </p:cNvSpPr>
          <p:nvPr>
            <p:ph type="sldNum" sz="quarter" idx="12"/>
          </p:nvPr>
        </p:nvSpPr>
        <p:spPr>
          <a:xfrm>
            <a:off x="8459788" y="5949280"/>
            <a:ext cx="684211" cy="144000"/>
          </a:xfrm>
        </p:spPr>
        <p:txBody>
          <a:bodyPr/>
          <a:lstStyle>
            <a:lvl1pPr>
              <a:defRPr>
                <a:solidFill>
                  <a:schemeClr val="bg1">
                    <a:lumMod val="50000"/>
                  </a:schemeClr>
                </a:solidFill>
              </a:defRPr>
            </a:lvl1pPr>
          </a:lstStyle>
          <a:p>
            <a:fld id="{667EC89C-17A0-4E64-A6D2-B825673CEEDF}" type="slidenum">
              <a:rPr lang="en-GB" smtClean="0"/>
              <a:pPr/>
              <a:t>‹#›</a:t>
            </a:fld>
            <a:endParaRPr lang="en-GB" dirty="0"/>
          </a:p>
        </p:txBody>
      </p:sp>
    </p:spTree>
    <p:extLst>
      <p:ext uri="{BB962C8B-B14F-4D97-AF65-F5344CB8AC3E}">
        <p14:creationId xmlns:p14="http://schemas.microsoft.com/office/powerpoint/2010/main" xmlns="" val="231861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5328084" y="5950406"/>
            <a:ext cx="2889684" cy="139408"/>
          </a:xfrm>
          <a:prstGeom prst="rect">
            <a:avLst/>
          </a:prstGeom>
        </p:spPr>
        <p:txBody>
          <a:bodyPr vert="horz" lIns="0" tIns="0" rIns="0" bIns="0" rtlCol="0" anchor="t" anchorCtr="0">
            <a:noAutofit/>
          </a:bodyPr>
          <a:lstStyle>
            <a:lvl1pPr algn="r">
              <a:defRPr sz="900">
                <a:solidFill>
                  <a:schemeClr val="bg1"/>
                </a:solidFill>
              </a:defRPr>
            </a:lvl1pPr>
          </a:lstStyle>
          <a:p>
            <a:r>
              <a:rPr lang="en-GB" dirty="0" err="1" smtClean="0"/>
              <a:t>Navn</a:t>
            </a:r>
            <a:r>
              <a:rPr lang="en-GB" dirty="0" smtClean="0"/>
              <a:t> (</a:t>
            </a:r>
            <a:r>
              <a:rPr lang="en-GB" dirty="0" err="1" smtClean="0"/>
              <a:t>Sidehoved</a:t>
            </a:r>
            <a:r>
              <a:rPr lang="en-GB" dirty="0" smtClean="0"/>
              <a:t>/</a:t>
            </a:r>
            <a:r>
              <a:rPr lang="en-GB" dirty="0" err="1" smtClean="0"/>
              <a:t>fod</a:t>
            </a:r>
            <a:r>
              <a:rPr lang="en-GB" dirty="0" smtClean="0"/>
              <a:t>)</a:t>
            </a:r>
            <a:endParaRPr lang="en-GB" dirty="0"/>
          </a:p>
        </p:txBody>
      </p:sp>
      <p:sp>
        <p:nvSpPr>
          <p:cNvPr id="5" name="Pladsholder til sidefod 4"/>
          <p:cNvSpPr>
            <a:spLocks noGrp="1"/>
          </p:cNvSpPr>
          <p:nvPr>
            <p:ph type="ftr" sz="quarter" idx="3"/>
          </p:nvPr>
        </p:nvSpPr>
        <p:spPr>
          <a:xfrm>
            <a:off x="1371600" y="5951765"/>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lang="en-GB" dirty="0" smtClean="0">
                <a:solidFill>
                  <a:schemeClr val="bg1">
                    <a:lumMod val="50000"/>
                  </a:schemeClr>
                </a:solidFill>
              </a:rPr>
              <a:t>  </a:t>
            </a:r>
            <a:r>
              <a:rPr lang="en-GB" dirty="0" err="1" smtClean="0">
                <a:solidFill>
                  <a:schemeClr val="bg1">
                    <a:lumMod val="50000"/>
                  </a:schemeClr>
                </a:solidFill>
              </a:rPr>
              <a:t>Sidehoved</a:t>
            </a:r>
            <a:r>
              <a:rPr lang="en-GB" dirty="0" smtClean="0">
                <a:solidFill>
                  <a:schemeClr val="bg1">
                    <a:lumMod val="50000"/>
                  </a:schemeClr>
                </a:solidFill>
              </a:rPr>
              <a:t>/</a:t>
            </a:r>
            <a:r>
              <a:rPr lang="en-GB" dirty="0" err="1" smtClean="0">
                <a:solidFill>
                  <a:schemeClr val="bg1">
                    <a:lumMod val="50000"/>
                  </a:schemeClr>
                </a:solidFill>
              </a:rPr>
              <a:t>fod</a:t>
            </a:r>
            <a:endParaRPr lang="en-GB" dirty="0"/>
          </a:p>
        </p:txBody>
      </p:sp>
      <p:sp>
        <p:nvSpPr>
          <p:cNvPr id="6" name="Pladsholder til diasnummer 5"/>
          <p:cNvSpPr>
            <a:spLocks noGrp="1"/>
          </p:cNvSpPr>
          <p:nvPr>
            <p:ph type="sldNum" sz="quarter" idx="4"/>
          </p:nvPr>
        </p:nvSpPr>
        <p:spPr>
          <a:xfrm>
            <a:off x="8459788" y="5949280"/>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en-GB" smtClean="0"/>
              <a:pPr/>
              <a:t>‹#›</a:t>
            </a:fld>
            <a:endParaRPr lang="en-GB" dirty="0"/>
          </a:p>
        </p:txBody>
      </p:sp>
      <p:sp>
        <p:nvSpPr>
          <p:cNvPr id="9" name="Titel 1"/>
          <p:cNvSpPr txBox="1">
            <a:spLocks/>
          </p:cNvSpPr>
          <p:nvPr/>
        </p:nvSpPr>
        <p:spPr>
          <a:xfrm>
            <a:off x="1368000" y="404665"/>
            <a:ext cx="7092000" cy="792088"/>
          </a:xfrm>
          <a:prstGeom prst="rect">
            <a:avLst/>
          </a:prstGeom>
        </p:spPr>
        <p:txBody>
          <a:bodyPr anchor="b" anchorCtr="0"/>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en-GB" dirty="0" err="1" smtClean="0"/>
              <a:t>Overskrift</a:t>
            </a:r>
            <a:r>
              <a:rPr lang="en-GB" dirty="0" smtClean="0"/>
              <a:t> 27pt </a:t>
            </a:r>
            <a:r>
              <a:rPr lang="en-GB" dirty="0" err="1" smtClean="0"/>
              <a:t>i</a:t>
            </a:r>
            <a:r>
              <a:rPr lang="en-GB" dirty="0" smtClean="0"/>
              <a:t> to </a:t>
            </a:r>
            <a:r>
              <a:rPr lang="en-GB" dirty="0" err="1" smtClean="0"/>
              <a:t>eller</a:t>
            </a:r>
            <a:r>
              <a:rPr lang="en-GB" dirty="0" smtClean="0"/>
              <a:t> </a:t>
            </a:r>
            <a:r>
              <a:rPr lang="en-GB" dirty="0" err="1" smtClean="0"/>
              <a:t>flere</a:t>
            </a:r>
            <a:r>
              <a:rPr lang="en-GB" dirty="0" smtClean="0"/>
              <a:t> </a:t>
            </a:r>
            <a:r>
              <a:rPr lang="en-GB" dirty="0" err="1" smtClean="0"/>
              <a:t>linjer</a:t>
            </a:r>
            <a:r>
              <a:rPr lang="en-GB" dirty="0" smtClean="0"/>
              <a:t> </a:t>
            </a:r>
            <a:br>
              <a:rPr lang="en-GB" dirty="0" smtClean="0"/>
            </a:br>
            <a:r>
              <a:rPr lang="en-GB" dirty="0" err="1" smtClean="0"/>
              <a:t>teksten</a:t>
            </a:r>
            <a:r>
              <a:rPr lang="en-GB" dirty="0" smtClean="0"/>
              <a:t> </a:t>
            </a:r>
            <a:r>
              <a:rPr lang="en-GB" dirty="0" err="1" smtClean="0"/>
              <a:t>vokser</a:t>
            </a:r>
            <a:r>
              <a:rPr lang="en-GB" dirty="0" smtClean="0"/>
              <a:t> </a:t>
            </a:r>
            <a:r>
              <a:rPr lang="en-GB" dirty="0" err="1" smtClean="0"/>
              <a:t>opad</a:t>
            </a:r>
            <a:endParaRPr lang="en-GB" dirty="0"/>
          </a:p>
        </p:txBody>
      </p:sp>
      <p:sp>
        <p:nvSpPr>
          <p:cNvPr id="10" name="Pladsholder til indhold 2"/>
          <p:cNvSpPr txBox="1">
            <a:spLocks/>
          </p:cNvSpPr>
          <p:nvPr/>
        </p:nvSpPr>
        <p:spPr>
          <a:xfrm>
            <a:off x="1368425" y="1484785"/>
            <a:ext cx="7091363" cy="4248472"/>
          </a:xfrm>
          <a:prstGeom prst="rect">
            <a:avLst/>
          </a:prstGeom>
        </p:spPr>
        <p:txBody>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dirty="0" err="1" smtClean="0"/>
              <a:t>Brødtekst</a:t>
            </a:r>
            <a:r>
              <a:rPr lang="en-GB" dirty="0" smtClean="0"/>
              <a:t> 22pt </a:t>
            </a:r>
            <a:r>
              <a:rPr lang="en-GB" dirty="0" err="1" smtClean="0"/>
              <a:t>skrives</a:t>
            </a:r>
            <a:r>
              <a:rPr lang="en-GB" dirty="0" smtClean="0"/>
              <a:t> her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pic>
        <p:nvPicPr>
          <p:cNvPr id="11" name="Billede 10" descr="med-Cobranding.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52" y="0"/>
            <a:ext cx="9180512" cy="6885384"/>
          </a:xfrm>
          <a:prstGeom prst="rect">
            <a:avLst/>
          </a:prstGeom>
        </p:spPr>
      </p:pic>
    </p:spTree>
    <p:extLst>
      <p:ext uri="{BB962C8B-B14F-4D97-AF65-F5344CB8AC3E}">
        <p14:creationId xmlns:p14="http://schemas.microsoft.com/office/powerpoint/2010/main" xmlns="" val="398250636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64" r:id="rId5"/>
    <p:sldLayoutId id="2147483665" r:id="rId6"/>
    <p:sldLayoutId id="2147483662" r:id="rId7"/>
    <p:sldLayoutId id="2147483658" r:id="rId8"/>
    <p:sldLayoutId id="2147483655" r:id="rId9"/>
    <p:sldLayoutId id="2147483663" r:id="rId10"/>
  </p:sldLayoutIdLst>
  <p:hf sldNum="0" hdr="0" ftr="0" dt="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683568" y="2276872"/>
            <a:ext cx="7776864" cy="864096"/>
          </a:xfrm>
        </p:spPr>
        <p:txBody>
          <a:bodyPr/>
          <a:lstStyle/>
          <a:p>
            <a:pPr algn="ctr">
              <a:lnSpc>
                <a:spcPct val="100000"/>
              </a:lnSpc>
            </a:pPr>
            <a:r>
              <a:rPr lang="ru-RU" sz="1400" dirty="0" err="1" smtClean="0">
                <a:solidFill>
                  <a:schemeClr val="accent6">
                    <a:lumMod val="50000"/>
                  </a:schemeClr>
                </a:solidFill>
              </a:rPr>
              <a:t>Кирстен</a:t>
            </a:r>
            <a:r>
              <a:rPr lang="ru-RU" sz="1400" dirty="0" smtClean="0">
                <a:solidFill>
                  <a:schemeClr val="accent6">
                    <a:lumMod val="50000"/>
                  </a:schemeClr>
                </a:solidFill>
              </a:rPr>
              <a:t>  </a:t>
            </a:r>
            <a:r>
              <a:rPr lang="ru-RU" sz="1400" dirty="0" err="1" smtClean="0">
                <a:solidFill>
                  <a:schemeClr val="accent6">
                    <a:lumMod val="50000"/>
                  </a:schemeClr>
                </a:solidFill>
              </a:rPr>
              <a:t>Гьераа</a:t>
            </a:r>
            <a:r>
              <a:rPr lang="en-GB" sz="1400" dirty="0" smtClean="0">
                <a:solidFill>
                  <a:schemeClr val="accent6">
                    <a:lumMod val="50000"/>
                  </a:schemeClr>
                </a:solidFill>
              </a:rPr>
              <a:t>, </a:t>
            </a:r>
            <a:r>
              <a:rPr lang="ru-RU" sz="1400" dirty="0" smtClean="0">
                <a:solidFill>
                  <a:schemeClr val="accent6">
                    <a:lumMod val="50000"/>
                  </a:schemeClr>
                </a:solidFill>
              </a:rPr>
              <a:t>врач</a:t>
            </a:r>
            <a:r>
              <a:rPr lang="en-GB" sz="1400" dirty="0" smtClean="0">
                <a:solidFill>
                  <a:schemeClr val="accent6">
                    <a:lumMod val="50000"/>
                  </a:schemeClr>
                </a:solidFill>
              </a:rPr>
              <a:t>, </a:t>
            </a:r>
            <a:r>
              <a:rPr lang="ru-RU" sz="1400" dirty="0" smtClean="0">
                <a:solidFill>
                  <a:schemeClr val="accent6">
                    <a:lumMod val="50000"/>
                  </a:schemeClr>
                </a:solidFill>
              </a:rPr>
              <a:t> аспирант</a:t>
            </a:r>
            <a:endParaRPr lang="en-GB" sz="1400" dirty="0" smtClean="0">
              <a:solidFill>
                <a:schemeClr val="accent6">
                  <a:lumMod val="50000"/>
                </a:schemeClr>
              </a:solidFill>
            </a:endParaRPr>
          </a:p>
          <a:p>
            <a:pPr algn="ctr">
              <a:lnSpc>
                <a:spcPct val="100000"/>
              </a:lnSpc>
            </a:pPr>
            <a:r>
              <a:rPr lang="ru-RU" sz="1400" i="1" dirty="0" smtClean="0">
                <a:solidFill>
                  <a:schemeClr val="accent6">
                    <a:lumMod val="50000"/>
                  </a:schemeClr>
                </a:solidFill>
              </a:rPr>
              <a:t>Копенгагенская академия медицинского образования и симуляции</a:t>
            </a:r>
            <a:r>
              <a:rPr lang="en-GB" sz="1400" i="1" dirty="0" smtClean="0">
                <a:solidFill>
                  <a:schemeClr val="accent6">
                    <a:lumMod val="50000"/>
                  </a:schemeClr>
                </a:solidFill>
              </a:rPr>
              <a:t>, </a:t>
            </a:r>
            <a:r>
              <a:rPr lang="ru-RU" sz="1400" i="1" dirty="0" smtClean="0">
                <a:solidFill>
                  <a:schemeClr val="accent6">
                    <a:lumMod val="50000"/>
                  </a:schemeClr>
                </a:solidFill>
              </a:rPr>
              <a:t>Копенгаген</a:t>
            </a:r>
            <a:r>
              <a:rPr lang="en-GB" sz="1400" i="1" dirty="0" smtClean="0">
                <a:solidFill>
                  <a:schemeClr val="accent6">
                    <a:lumMod val="50000"/>
                  </a:schemeClr>
                </a:solidFill>
              </a:rPr>
              <a:t>, </a:t>
            </a:r>
            <a:r>
              <a:rPr lang="ru-RU" sz="1400" i="1" dirty="0" smtClean="0">
                <a:solidFill>
                  <a:schemeClr val="accent6">
                    <a:lumMod val="50000"/>
                  </a:schemeClr>
                </a:solidFill>
              </a:rPr>
              <a:t>Дания</a:t>
            </a:r>
            <a:endParaRPr lang="en-GB" sz="1400" i="1" dirty="0" smtClean="0">
              <a:solidFill>
                <a:schemeClr val="accent6">
                  <a:lumMod val="50000"/>
                </a:schemeClr>
              </a:solidFill>
            </a:endParaRPr>
          </a:p>
        </p:txBody>
      </p:sp>
      <p:sp>
        <p:nvSpPr>
          <p:cNvPr id="2" name="Titel 1"/>
          <p:cNvSpPr>
            <a:spLocks noGrp="1"/>
          </p:cNvSpPr>
          <p:nvPr>
            <p:ph type="title"/>
          </p:nvPr>
        </p:nvSpPr>
        <p:spPr>
          <a:xfrm>
            <a:off x="10416" y="332656"/>
            <a:ext cx="8892988" cy="1584176"/>
          </a:xfrm>
        </p:spPr>
        <p:txBody>
          <a:bodyPr/>
          <a:lstStyle/>
          <a:p>
            <a:pPr algn="ctr">
              <a:lnSpc>
                <a:spcPct val="100000"/>
              </a:lnSpc>
            </a:pPr>
            <a:r>
              <a:rPr lang="en-GB" sz="800" dirty="0" smtClean="0">
                <a:solidFill>
                  <a:schemeClr val="tx1"/>
                </a:solidFill>
              </a:rPr>
              <a:t> </a:t>
            </a:r>
            <a:r>
              <a:rPr lang="en-GB" sz="3200" dirty="0" smtClean="0">
                <a:solidFill>
                  <a:schemeClr val="tx1"/>
                </a:solidFill>
              </a:rPr>
              <a:t/>
            </a:r>
            <a:br>
              <a:rPr lang="en-GB" sz="3200" dirty="0" smtClean="0">
                <a:solidFill>
                  <a:schemeClr val="tx1"/>
                </a:solidFill>
              </a:rPr>
            </a:br>
            <a:r>
              <a:rPr lang="ru-RU" sz="2800" cap="all" dirty="0" smtClean="0">
                <a:solidFill>
                  <a:schemeClr val="bg1">
                    <a:lumMod val="50000"/>
                  </a:schemeClr>
                </a:solidFill>
              </a:rPr>
              <a:t>Н</a:t>
            </a:r>
            <a:r>
              <a:rPr lang="ru-RU" sz="2800" dirty="0" smtClean="0">
                <a:solidFill>
                  <a:schemeClr val="bg1">
                    <a:lumMod val="50000"/>
                  </a:schemeClr>
                </a:solidFill>
              </a:rPr>
              <a:t>етехнические навыки </a:t>
            </a:r>
            <a:r>
              <a:rPr lang="en-GB" sz="2800" dirty="0" smtClean="0">
                <a:solidFill>
                  <a:schemeClr val="bg1">
                    <a:lumMod val="50000"/>
                  </a:schemeClr>
                </a:solidFill>
              </a:rPr>
              <a:t>(</a:t>
            </a:r>
            <a:r>
              <a:rPr lang="ru-RU" sz="2800" dirty="0" smtClean="0">
                <a:solidFill>
                  <a:schemeClr val="bg1">
                    <a:lumMod val="50000"/>
                  </a:schemeClr>
                </a:solidFill>
              </a:rPr>
              <a:t>НТН</a:t>
            </a:r>
            <a:r>
              <a:rPr lang="en-GB" sz="2800" dirty="0" smtClean="0">
                <a:solidFill>
                  <a:schemeClr val="bg1">
                    <a:lumMod val="50000"/>
                  </a:schemeClr>
                </a:solidFill>
              </a:rPr>
              <a:t>) </a:t>
            </a:r>
            <a:br>
              <a:rPr lang="en-GB" sz="2800" dirty="0" smtClean="0">
                <a:solidFill>
                  <a:schemeClr val="bg1">
                    <a:lumMod val="50000"/>
                  </a:schemeClr>
                </a:solidFill>
              </a:rPr>
            </a:br>
            <a:r>
              <a:rPr lang="ru-RU" sz="2800" dirty="0" smtClean="0">
                <a:solidFill>
                  <a:schemeClr val="bg1">
                    <a:lumMod val="50000"/>
                  </a:schemeClr>
                </a:solidFill>
              </a:rPr>
              <a:t>в</a:t>
            </a:r>
            <a:r>
              <a:rPr lang="en-GB" sz="2800" dirty="0" smtClean="0">
                <a:solidFill>
                  <a:schemeClr val="bg1">
                    <a:lumMod val="50000"/>
                  </a:schemeClr>
                </a:solidFill>
              </a:rPr>
              <a:t> </a:t>
            </a:r>
            <a:br>
              <a:rPr lang="en-GB" sz="2800" dirty="0" smtClean="0">
                <a:solidFill>
                  <a:schemeClr val="bg1">
                    <a:lumMod val="50000"/>
                  </a:schemeClr>
                </a:solidFill>
              </a:rPr>
            </a:br>
            <a:r>
              <a:rPr lang="ru-RU" sz="2800" dirty="0" err="1" smtClean="0">
                <a:solidFill>
                  <a:schemeClr val="bg1">
                    <a:lumMod val="50000"/>
                  </a:schemeClr>
                </a:solidFill>
              </a:rPr>
              <a:t>малоинвазивной</a:t>
            </a:r>
            <a:r>
              <a:rPr lang="ru-RU" sz="2800" dirty="0" smtClean="0">
                <a:solidFill>
                  <a:schemeClr val="bg1">
                    <a:lumMod val="50000"/>
                  </a:schemeClr>
                </a:solidFill>
              </a:rPr>
              <a:t>  хирургии </a:t>
            </a:r>
            <a:r>
              <a:rPr lang="en-GB" sz="2800" dirty="0" smtClean="0">
                <a:solidFill>
                  <a:schemeClr val="bg1">
                    <a:lumMod val="50000"/>
                  </a:schemeClr>
                </a:solidFill>
              </a:rPr>
              <a:t>(</a:t>
            </a:r>
            <a:r>
              <a:rPr lang="ru-RU" sz="2800" smtClean="0">
                <a:solidFill>
                  <a:schemeClr val="bg1">
                    <a:lumMod val="50000"/>
                  </a:schemeClr>
                </a:solidFill>
              </a:rPr>
              <a:t>МИХ</a:t>
            </a:r>
            <a:r>
              <a:rPr lang="en-GB" sz="2800" smtClean="0">
                <a:solidFill>
                  <a:schemeClr val="bg1">
                    <a:lumMod val="50000"/>
                  </a:schemeClr>
                </a:solidFill>
              </a:rPr>
              <a:t>)</a:t>
            </a:r>
            <a:endParaRPr lang="en-GB" sz="2800" dirty="0">
              <a:solidFill>
                <a:schemeClr val="bg1">
                  <a:lumMod val="50000"/>
                </a:schemeClr>
              </a:solidFill>
            </a:endParaRPr>
          </a:p>
        </p:txBody>
      </p:sp>
    </p:spTree>
    <p:extLst>
      <p:ext uri="{BB962C8B-B14F-4D97-AF65-F5344CB8AC3E}">
        <p14:creationId xmlns:p14="http://schemas.microsoft.com/office/powerpoint/2010/main" xmlns="" val="3673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ru-RU" dirty="0" smtClean="0"/>
              <a:t>Различные инструменты </a:t>
            </a:r>
            <a:r>
              <a:rPr lang="ru-RU" dirty="0" smtClean="0"/>
              <a:t>оценки НТН</a:t>
            </a:r>
            <a:endParaRPr lang="en-GB" dirty="0"/>
          </a:p>
        </p:txBody>
      </p:sp>
      <p:sp>
        <p:nvSpPr>
          <p:cNvPr id="3" name="Pladsholder til indhold 2"/>
          <p:cNvSpPr>
            <a:spLocks noGrp="1"/>
          </p:cNvSpPr>
          <p:nvPr>
            <p:ph sz="quarter" idx="13"/>
          </p:nvPr>
        </p:nvSpPr>
        <p:spPr/>
        <p:txBody>
          <a:bodyPr/>
          <a:lstStyle/>
          <a:p>
            <a:r>
              <a:rPr lang="en-GB" dirty="0" smtClean="0"/>
              <a:t>ANTS (</a:t>
            </a:r>
            <a:r>
              <a:rPr lang="ru-RU" dirty="0" smtClean="0"/>
              <a:t>НТН анестезиолога</a:t>
            </a:r>
            <a:r>
              <a:rPr lang="en-GB" dirty="0" smtClean="0"/>
              <a:t>)</a:t>
            </a:r>
          </a:p>
          <a:p>
            <a:r>
              <a:rPr lang="en-GB" dirty="0" smtClean="0"/>
              <a:t>NOTSS (</a:t>
            </a:r>
            <a:r>
              <a:rPr lang="ru-RU" dirty="0" smtClean="0"/>
              <a:t>НТН хирурга</a:t>
            </a:r>
            <a:r>
              <a:rPr lang="en-GB" dirty="0" smtClean="0"/>
              <a:t>)</a:t>
            </a:r>
          </a:p>
          <a:p>
            <a:r>
              <a:rPr lang="en-GB" dirty="0" smtClean="0"/>
              <a:t>SPLINTS (</a:t>
            </a:r>
            <a:r>
              <a:rPr lang="ru-RU" dirty="0" smtClean="0"/>
              <a:t>НТН операционной</a:t>
            </a:r>
          </a:p>
          <a:p>
            <a:pPr>
              <a:buNone/>
            </a:pPr>
            <a:r>
              <a:rPr lang="ru-RU" dirty="0" smtClean="0"/>
              <a:t> медсестры</a:t>
            </a:r>
            <a:r>
              <a:rPr lang="en-GB" dirty="0" smtClean="0"/>
              <a:t>)</a:t>
            </a:r>
          </a:p>
          <a:p>
            <a:r>
              <a:rPr lang="en-GB" dirty="0" smtClean="0"/>
              <a:t>N-ANTS (</a:t>
            </a:r>
            <a:r>
              <a:rPr lang="ru-RU" dirty="0" smtClean="0"/>
              <a:t>НТН </a:t>
            </a:r>
            <a:r>
              <a:rPr lang="ru-RU" dirty="0" err="1" smtClean="0"/>
              <a:t>медсестры-анестезистки</a:t>
            </a:r>
            <a:r>
              <a:rPr lang="ru-RU" dirty="0" smtClean="0"/>
              <a:t>)</a:t>
            </a:r>
            <a:endParaRPr lang="en-GB" dirty="0" smtClean="0"/>
          </a:p>
          <a:p>
            <a:endParaRPr lang="en-GB" dirty="0" smtClean="0"/>
          </a:p>
          <a:p>
            <a:r>
              <a:rPr lang="en-GB" dirty="0" smtClean="0"/>
              <a:t>OTAS (</a:t>
            </a:r>
            <a:r>
              <a:rPr lang="ru-RU" dirty="0" smtClean="0"/>
              <a:t>НТН команды</a:t>
            </a:r>
            <a:r>
              <a:rPr lang="en-GB" dirty="0" smtClean="0"/>
              <a:t>)</a:t>
            </a:r>
          </a:p>
          <a:p>
            <a:endParaRPr lang="en-GB" dirty="0" smtClean="0"/>
          </a:p>
          <a:p>
            <a:r>
              <a:rPr lang="en-GB" dirty="0" smtClean="0"/>
              <a:t>Oxford NOTECHS (</a:t>
            </a:r>
            <a:r>
              <a:rPr lang="ru-RU" dirty="0" smtClean="0"/>
              <a:t>НТН команды</a:t>
            </a:r>
            <a:r>
              <a:rPr lang="en-GB" dirty="0" smtClean="0"/>
              <a:t>)</a:t>
            </a:r>
            <a:endParaRPr lang="en-GB" dirty="0"/>
          </a:p>
        </p:txBody>
      </p:sp>
      <p:sp>
        <p:nvSpPr>
          <p:cNvPr id="4" name="Højre klammeparentes 3"/>
          <p:cNvSpPr/>
          <p:nvPr/>
        </p:nvSpPr>
        <p:spPr>
          <a:xfrm>
            <a:off x="6516216" y="1556792"/>
            <a:ext cx="72008" cy="1357300"/>
          </a:xfrm>
          <a:prstGeom prst="rightBrace">
            <a:avLst/>
          </a:prstGeom>
          <a:ln w="9525">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kstfelt 4"/>
          <p:cNvSpPr txBox="1"/>
          <p:nvPr/>
        </p:nvSpPr>
        <p:spPr>
          <a:xfrm>
            <a:off x="6845271" y="1947410"/>
            <a:ext cx="914400" cy="576064"/>
          </a:xfrm>
          <a:prstGeom prst="rect">
            <a:avLst/>
          </a:prstGeom>
          <a:noFill/>
        </p:spPr>
        <p:txBody>
          <a:bodyPr wrap="none" lIns="0" tIns="0" rIns="0" bIns="0" rtlCol="0">
            <a:noAutofit/>
          </a:bodyPr>
          <a:lstStyle/>
          <a:p>
            <a:r>
              <a:rPr lang="ru-RU" dirty="0" smtClean="0"/>
              <a:t>Из</a:t>
            </a:r>
            <a:r>
              <a:rPr lang="en-GB" dirty="0" smtClean="0"/>
              <a:t>  </a:t>
            </a:r>
          </a:p>
          <a:p>
            <a:r>
              <a:rPr lang="ru-RU" dirty="0" err="1" smtClean="0"/>
              <a:t>универстита</a:t>
            </a:r>
            <a:r>
              <a:rPr lang="ru-RU" dirty="0" smtClean="0"/>
              <a:t> </a:t>
            </a:r>
          </a:p>
          <a:p>
            <a:r>
              <a:rPr lang="ru-RU" dirty="0" smtClean="0"/>
              <a:t>Абердин</a:t>
            </a:r>
            <a:endParaRPr lang="en-GB" dirty="0" smtClean="0"/>
          </a:p>
        </p:txBody>
      </p:sp>
    </p:spTree>
    <p:extLst>
      <p:ext uri="{BB962C8B-B14F-4D97-AF65-F5344CB8AC3E}">
        <p14:creationId xmlns:p14="http://schemas.microsoft.com/office/powerpoint/2010/main" xmlns="" val="21103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116632"/>
            <a:ext cx="4810185"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kstboks 3"/>
          <p:cNvSpPr txBox="1"/>
          <p:nvPr/>
        </p:nvSpPr>
        <p:spPr>
          <a:xfrm>
            <a:off x="3232676" y="5517232"/>
            <a:ext cx="3168352" cy="792088"/>
          </a:xfrm>
          <a:prstGeom prst="rect">
            <a:avLst/>
          </a:prstGeom>
          <a:noFill/>
        </p:spPr>
        <p:txBody>
          <a:bodyPr wrap="none" lIns="0" tIns="0" rIns="0" bIns="0" rtlCol="0">
            <a:noAutofit/>
          </a:bodyPr>
          <a:lstStyle/>
          <a:p>
            <a:pPr algn="ctr"/>
            <a:r>
              <a:rPr lang="en-GB" b="1" dirty="0" smtClean="0"/>
              <a:t>By Lene Spanager, PhD, et. al.</a:t>
            </a:r>
          </a:p>
          <a:p>
            <a:pPr algn="ctr"/>
            <a:r>
              <a:rPr lang="en-GB" b="1" dirty="0" smtClean="0"/>
              <a:t>CAMES, Denmark </a:t>
            </a:r>
          </a:p>
        </p:txBody>
      </p:sp>
      <p:sp>
        <p:nvSpPr>
          <p:cNvPr id="5" name="TextBox 4"/>
          <p:cNvSpPr txBox="1"/>
          <p:nvPr/>
        </p:nvSpPr>
        <p:spPr>
          <a:xfrm>
            <a:off x="2555776" y="4653136"/>
            <a:ext cx="4536504" cy="648072"/>
          </a:xfrm>
          <a:prstGeom prst="rect">
            <a:avLst/>
          </a:prstGeom>
          <a:noFill/>
        </p:spPr>
        <p:txBody>
          <a:bodyPr wrap="square" lIns="0" tIns="0" rIns="0" bIns="0" rtlCol="0">
            <a:noAutofit/>
          </a:bodyPr>
          <a:lstStyle/>
          <a:p>
            <a:endParaRPr lang="ru-RU" dirty="0" err="1" smtClean="0"/>
          </a:p>
        </p:txBody>
      </p:sp>
      <p:sp>
        <p:nvSpPr>
          <p:cNvPr id="6" name="TextBox 5"/>
          <p:cNvSpPr txBox="1"/>
          <p:nvPr/>
        </p:nvSpPr>
        <p:spPr>
          <a:xfrm>
            <a:off x="2339752" y="4221088"/>
            <a:ext cx="5400600" cy="1872208"/>
          </a:xfrm>
          <a:prstGeom prst="rect">
            <a:avLst/>
          </a:prstGeom>
          <a:solidFill>
            <a:schemeClr val="bg1"/>
          </a:solidFill>
        </p:spPr>
        <p:txBody>
          <a:bodyPr wrap="square" lIns="0" tIns="0" rIns="0" bIns="0" rtlCol="0">
            <a:noAutofit/>
          </a:bodyPr>
          <a:lstStyle/>
          <a:p>
            <a:r>
              <a:rPr lang="ru-RU" b="1" dirty="0" smtClean="0"/>
              <a:t>Инструкция пользователя </a:t>
            </a:r>
            <a:r>
              <a:rPr lang="en-US" b="1" dirty="0" err="1" smtClean="0"/>
              <a:t>NOTSSdk</a:t>
            </a:r>
            <a:r>
              <a:rPr lang="en-US" b="1" dirty="0" smtClean="0"/>
              <a:t> v 2.0</a:t>
            </a:r>
          </a:p>
          <a:p>
            <a:endParaRPr lang="ru-RU" dirty="0" smtClean="0"/>
          </a:p>
          <a:p>
            <a:r>
              <a:rPr lang="ru-RU" sz="1400" dirty="0" smtClean="0"/>
              <a:t>Инструмент для контроля и оценки нетехнических навыков будущего хирурга</a:t>
            </a:r>
          </a:p>
          <a:p>
            <a:endParaRPr lang="ru-RU" dirty="0" smtClean="0"/>
          </a:p>
          <a:p>
            <a:r>
              <a:rPr lang="ru-RU" dirty="0" smtClean="0"/>
              <a:t>От </a:t>
            </a:r>
            <a:r>
              <a:rPr lang="ru-RU" dirty="0" err="1" smtClean="0"/>
              <a:t>Лин</a:t>
            </a:r>
            <a:r>
              <a:rPr lang="ru-RU" dirty="0" smtClean="0"/>
              <a:t> </a:t>
            </a:r>
            <a:r>
              <a:rPr lang="ru-RU" dirty="0" err="1" smtClean="0"/>
              <a:t>Спанагер</a:t>
            </a:r>
            <a:r>
              <a:rPr lang="ru-RU" dirty="0" smtClean="0"/>
              <a:t>, аспирант, </a:t>
            </a:r>
            <a:r>
              <a:rPr lang="en-US" dirty="0" smtClean="0"/>
              <a:t>CAMES</a:t>
            </a:r>
            <a:r>
              <a:rPr lang="ru-RU" dirty="0" smtClean="0"/>
              <a:t>, Дания</a:t>
            </a:r>
          </a:p>
        </p:txBody>
      </p:sp>
    </p:spTree>
    <p:extLst>
      <p:ext uri="{BB962C8B-B14F-4D97-AF65-F5344CB8AC3E}">
        <p14:creationId xmlns:p14="http://schemas.microsoft.com/office/powerpoint/2010/main" xmlns="" val="104811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092000" cy="792087"/>
          </a:xfrm>
        </p:spPr>
        <p:txBody>
          <a:bodyPr/>
          <a:lstStyle/>
          <a:p>
            <a:r>
              <a:rPr lang="ru-RU" sz="2400" dirty="0" smtClean="0"/>
              <a:t>Нетехнические навыки хирургов в Дании</a:t>
            </a:r>
            <a:endParaRPr lang="en-GB" sz="2400" dirty="0"/>
          </a:p>
        </p:txBody>
      </p:sp>
      <p:graphicFrame>
        <p:nvGraphicFramePr>
          <p:cNvPr id="4" name="Таблица 3"/>
          <p:cNvGraphicFramePr>
            <a:graphicFrameLocks noGrp="1"/>
          </p:cNvGraphicFramePr>
          <p:nvPr/>
        </p:nvGraphicFramePr>
        <p:xfrm>
          <a:off x="1331640" y="1196752"/>
          <a:ext cx="7296472" cy="3632200"/>
        </p:xfrm>
        <a:graphic>
          <a:graphicData uri="http://schemas.openxmlformats.org/drawingml/2006/table">
            <a:tbl>
              <a:tblPr firstRow="1" bandRow="1">
                <a:tableStyleId>{5C22544A-7EE6-4342-B048-85BDC9FD1C3A}</a:tableStyleId>
              </a:tblPr>
              <a:tblGrid>
                <a:gridCol w="2032000"/>
                <a:gridCol w="2032000"/>
                <a:gridCol w="3232472"/>
              </a:tblGrid>
              <a:tr h="370840">
                <a:tc>
                  <a:txBody>
                    <a:bodyPr/>
                    <a:lstStyle/>
                    <a:p>
                      <a:r>
                        <a:rPr lang="ru-RU" sz="1400" dirty="0" smtClean="0"/>
                        <a:t>Категория</a:t>
                      </a:r>
                      <a:endParaRPr lang="ru-RU" sz="1400" dirty="0"/>
                    </a:p>
                  </a:txBody>
                  <a:tcPr/>
                </a:tc>
                <a:tc>
                  <a:txBody>
                    <a:bodyPr/>
                    <a:lstStyle/>
                    <a:p>
                      <a:r>
                        <a:rPr lang="ru-RU" sz="1400" dirty="0" smtClean="0"/>
                        <a:t>Категория</a:t>
                      </a:r>
                    </a:p>
                    <a:p>
                      <a:r>
                        <a:rPr lang="ru-RU" sz="1400" dirty="0" smtClean="0"/>
                        <a:t>Балл</a:t>
                      </a:r>
                      <a:endParaRPr lang="ru-RU" sz="1400" dirty="0"/>
                    </a:p>
                  </a:txBody>
                  <a:tcPr/>
                </a:tc>
                <a:tc>
                  <a:txBody>
                    <a:bodyPr/>
                    <a:lstStyle/>
                    <a:p>
                      <a:r>
                        <a:rPr lang="ru-RU" sz="1400" dirty="0" smtClean="0"/>
                        <a:t>Элемент</a:t>
                      </a:r>
                      <a:endParaRPr lang="ru-RU" sz="1400" dirty="0"/>
                    </a:p>
                  </a:txBody>
                  <a:tcPr/>
                </a:tc>
              </a:tr>
              <a:tr h="370840">
                <a:tc>
                  <a:txBody>
                    <a:bodyPr/>
                    <a:lstStyle/>
                    <a:p>
                      <a:r>
                        <a:rPr lang="ru-RU" sz="1200" dirty="0" smtClean="0"/>
                        <a:t>Осведомленность о ситуации</a:t>
                      </a:r>
                      <a:endParaRPr lang="ru-RU" sz="1200" dirty="0"/>
                    </a:p>
                  </a:txBody>
                  <a:tcPr/>
                </a:tc>
                <a:tc>
                  <a:txBody>
                    <a:bodyPr/>
                    <a:lstStyle/>
                    <a:p>
                      <a:endParaRPr lang="ru-RU" sz="1200" dirty="0"/>
                    </a:p>
                  </a:txBody>
                  <a:tcPr/>
                </a:tc>
                <a:tc>
                  <a:txBody>
                    <a:bodyPr/>
                    <a:lstStyle/>
                    <a:p>
                      <a:r>
                        <a:rPr lang="ru-RU" sz="1200" dirty="0" smtClean="0"/>
                        <a:t>Сбор информации</a:t>
                      </a:r>
                    </a:p>
                    <a:p>
                      <a:r>
                        <a:rPr lang="ru-RU" sz="1200" dirty="0" smtClean="0"/>
                        <a:t>Понимание </a:t>
                      </a:r>
                      <a:r>
                        <a:rPr lang="ru-RU" sz="1200" dirty="0" smtClean="0"/>
                        <a:t>информации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Прогнозирование и предвосхищение</a:t>
                      </a:r>
                      <a:endParaRPr lang="ru-RU" sz="1200" baseline="0" dirty="0" smtClean="0"/>
                    </a:p>
                    <a:p>
                      <a:r>
                        <a:rPr lang="ru-RU" sz="1200" baseline="0" dirty="0" smtClean="0"/>
                        <a:t>Мониторинг собственных действий</a:t>
                      </a:r>
                      <a:endParaRPr lang="ru-RU" sz="1200" dirty="0"/>
                    </a:p>
                  </a:txBody>
                  <a:tcPr/>
                </a:tc>
              </a:tr>
              <a:tr h="370840">
                <a:tc>
                  <a:txBody>
                    <a:bodyPr/>
                    <a:lstStyle/>
                    <a:p>
                      <a:r>
                        <a:rPr lang="ru-RU" sz="1200" dirty="0" smtClean="0"/>
                        <a:t>Принятие</a:t>
                      </a:r>
                      <a:r>
                        <a:rPr lang="ru-RU" sz="1200" baseline="0" dirty="0" smtClean="0"/>
                        <a:t> решений</a:t>
                      </a:r>
                      <a:endParaRPr lang="ru-RU" sz="1200" dirty="0"/>
                    </a:p>
                  </a:txBody>
                  <a:tcPr/>
                </a:tc>
                <a:tc>
                  <a:txBody>
                    <a:bodyPr/>
                    <a:lstStyle/>
                    <a:p>
                      <a:endParaRPr lang="ru-RU" sz="1200" dirty="0"/>
                    </a:p>
                  </a:txBody>
                  <a:tcPr/>
                </a:tc>
                <a:tc>
                  <a:txBody>
                    <a:bodyPr/>
                    <a:lstStyle/>
                    <a:p>
                      <a:r>
                        <a:rPr lang="ru-RU" sz="1200" dirty="0" smtClean="0"/>
                        <a:t>Рассмотрение вариантов</a:t>
                      </a:r>
                    </a:p>
                    <a:p>
                      <a:r>
                        <a:rPr lang="ru-RU" sz="1200" dirty="0" smtClean="0"/>
                        <a:t>Решения выбора и коммуникаций</a:t>
                      </a:r>
                    </a:p>
                    <a:p>
                      <a:r>
                        <a:rPr lang="ru-RU" sz="1200" dirty="0" smtClean="0"/>
                        <a:t>Решения выполнения и оценки </a:t>
                      </a:r>
                      <a:endParaRPr lang="ru-RU" sz="1200" dirty="0"/>
                    </a:p>
                  </a:txBody>
                  <a:tcPr/>
                </a:tc>
              </a:tr>
              <a:tr h="370840">
                <a:tc>
                  <a:txBody>
                    <a:bodyPr/>
                    <a:lstStyle/>
                    <a:p>
                      <a:r>
                        <a:rPr lang="ru-RU" sz="1200" dirty="0" smtClean="0"/>
                        <a:t>Лидерство</a:t>
                      </a:r>
                      <a:endParaRPr lang="ru-RU" sz="1200" dirty="0"/>
                    </a:p>
                  </a:txBody>
                  <a:tcPr/>
                </a:tc>
                <a:tc>
                  <a:txBody>
                    <a:bodyPr/>
                    <a:lstStyle/>
                    <a:p>
                      <a:endParaRPr lang="ru-RU" sz="1200" dirty="0"/>
                    </a:p>
                  </a:txBody>
                  <a:tcPr/>
                </a:tc>
                <a:tc>
                  <a:txBody>
                    <a:bodyPr/>
                    <a:lstStyle/>
                    <a:p>
                      <a:r>
                        <a:rPr lang="ru-RU" sz="1200" dirty="0" smtClean="0"/>
                        <a:t>Постановка и соблюдение стандартов</a:t>
                      </a:r>
                    </a:p>
                    <a:p>
                      <a:r>
                        <a:rPr lang="ru-RU" sz="1200" dirty="0" smtClean="0"/>
                        <a:t>Поддержка </a:t>
                      </a:r>
                      <a:r>
                        <a:rPr lang="ru-RU" sz="1200" dirty="0" smtClean="0"/>
                        <a:t>других </a:t>
                      </a:r>
                    </a:p>
                    <a:p>
                      <a:r>
                        <a:rPr lang="ru-RU" sz="1200" dirty="0" smtClean="0"/>
                        <a:t>Противодействие давлению</a:t>
                      </a:r>
                      <a:endParaRPr lang="ru-RU" sz="1200" dirty="0"/>
                    </a:p>
                  </a:txBody>
                  <a:tcPr/>
                </a:tc>
              </a:tr>
              <a:tr h="370840">
                <a:tc>
                  <a:txBody>
                    <a:bodyPr/>
                    <a:lstStyle/>
                    <a:p>
                      <a:r>
                        <a:rPr lang="ru-RU" sz="1200" dirty="0" smtClean="0"/>
                        <a:t>Коммуникация и командная работа</a:t>
                      </a:r>
                      <a:endParaRPr lang="ru-RU" sz="1200" dirty="0"/>
                    </a:p>
                  </a:txBody>
                  <a:tcPr/>
                </a:tc>
                <a:tc>
                  <a:txBody>
                    <a:bodyPr/>
                    <a:lstStyle/>
                    <a:p>
                      <a:endParaRPr lang="ru-RU" sz="1200" dirty="0"/>
                    </a:p>
                  </a:txBody>
                  <a:tcPr/>
                </a:tc>
                <a:tc>
                  <a:txBody>
                    <a:bodyPr/>
                    <a:lstStyle/>
                    <a:p>
                      <a:r>
                        <a:rPr lang="ru-RU" sz="1200" dirty="0" smtClean="0"/>
                        <a:t>Обмен информацией</a:t>
                      </a:r>
                    </a:p>
                    <a:p>
                      <a:r>
                        <a:rPr lang="ru-RU" sz="1200" dirty="0" smtClean="0"/>
                        <a:t>Установление </a:t>
                      </a:r>
                      <a:r>
                        <a:rPr lang="ru-RU" sz="1200" dirty="0" smtClean="0"/>
                        <a:t>общего понимания</a:t>
                      </a:r>
                    </a:p>
                    <a:p>
                      <a:r>
                        <a:rPr lang="ru-RU" sz="1200" dirty="0" smtClean="0"/>
                        <a:t>Координация</a:t>
                      </a:r>
                      <a:r>
                        <a:rPr lang="ru-RU" sz="1200" baseline="0" dirty="0" smtClean="0"/>
                        <a:t> </a:t>
                      </a:r>
                      <a:r>
                        <a:rPr lang="ru-RU" sz="1200" baseline="0" dirty="0" smtClean="0"/>
                        <a:t>действий</a:t>
                      </a:r>
                      <a:endParaRPr lang="ru-RU" sz="1200" dirty="0"/>
                    </a:p>
                  </a:txBody>
                  <a:tcPr/>
                </a:tc>
              </a:tr>
              <a:tr h="370840">
                <a:tc>
                  <a:txBody>
                    <a:bodyPr/>
                    <a:lstStyle/>
                    <a:p>
                      <a:endParaRPr lang="ru-RU" sz="1200" dirty="0"/>
                    </a:p>
                  </a:txBody>
                  <a:tcPr/>
                </a:tc>
                <a:tc>
                  <a:txBody>
                    <a:bodyPr/>
                    <a:lstStyle/>
                    <a:p>
                      <a:endParaRPr lang="ru-RU" sz="1200"/>
                    </a:p>
                  </a:txBody>
                  <a:tcPr/>
                </a:tc>
                <a:tc>
                  <a:txBody>
                    <a:bodyPr/>
                    <a:lstStyle/>
                    <a:p>
                      <a:endParaRPr lang="ru-RU" sz="1200" dirty="0"/>
                    </a:p>
                  </a:txBody>
                  <a:tcPr/>
                </a:tc>
              </a:tr>
            </a:tbl>
          </a:graphicData>
        </a:graphic>
      </p:graphicFrame>
      <p:sp>
        <p:nvSpPr>
          <p:cNvPr id="5" name="TextBox 4"/>
          <p:cNvSpPr txBox="1"/>
          <p:nvPr/>
        </p:nvSpPr>
        <p:spPr>
          <a:xfrm>
            <a:off x="1331640" y="4941168"/>
            <a:ext cx="7344816" cy="1008112"/>
          </a:xfrm>
          <a:prstGeom prst="rect">
            <a:avLst/>
          </a:prstGeom>
          <a:noFill/>
        </p:spPr>
        <p:txBody>
          <a:bodyPr wrap="square" lIns="0" tIns="0" rIns="0" bIns="0" rtlCol="0">
            <a:noAutofit/>
          </a:bodyPr>
          <a:lstStyle/>
          <a:p>
            <a:r>
              <a:rPr lang="ru-RU" sz="1400" b="1" dirty="0" smtClean="0"/>
              <a:t>1:</a:t>
            </a:r>
            <a:r>
              <a:rPr lang="ru-RU" sz="1400" dirty="0" smtClean="0"/>
              <a:t> Неприемлемо  	</a:t>
            </a:r>
            <a:r>
              <a:rPr lang="ru-RU" sz="1400" b="1" dirty="0" smtClean="0"/>
              <a:t>2:</a:t>
            </a:r>
            <a:r>
              <a:rPr lang="ru-RU" sz="1400" dirty="0" smtClean="0"/>
              <a:t> Плохо 	</a:t>
            </a:r>
            <a:r>
              <a:rPr lang="ru-RU" sz="1400" b="1" dirty="0" smtClean="0"/>
              <a:t>3:</a:t>
            </a:r>
            <a:r>
              <a:rPr lang="ru-RU" sz="1400" dirty="0" smtClean="0"/>
              <a:t> Приемлемо 		</a:t>
            </a:r>
            <a:r>
              <a:rPr lang="ru-RU" sz="1400" b="1" dirty="0" smtClean="0"/>
              <a:t>4:</a:t>
            </a:r>
            <a:r>
              <a:rPr lang="ru-RU" sz="1400" dirty="0" smtClean="0"/>
              <a:t> Хорошо 	</a:t>
            </a:r>
            <a:r>
              <a:rPr lang="ru-RU" sz="1400" b="1" dirty="0" smtClean="0"/>
              <a:t>5:</a:t>
            </a:r>
            <a:r>
              <a:rPr lang="ru-RU" sz="1400" dirty="0" smtClean="0"/>
              <a:t> Отлично</a:t>
            </a:r>
          </a:p>
          <a:p>
            <a:r>
              <a:rPr lang="ru-RU" sz="1400" dirty="0" smtClean="0"/>
              <a:t> </a:t>
            </a:r>
          </a:p>
          <a:p>
            <a:r>
              <a:rPr lang="ru-RU" sz="1400" b="1" dirty="0" smtClean="0"/>
              <a:t>БО</a:t>
            </a:r>
            <a:r>
              <a:rPr lang="ru-RU" sz="1400" dirty="0" smtClean="0"/>
              <a:t>: без оценки (например, в данной ситуации поведение не наблюдалось)</a:t>
            </a:r>
          </a:p>
          <a:p>
            <a:r>
              <a:rPr lang="ru-RU" sz="1400" dirty="0" smtClean="0"/>
              <a:t> </a:t>
            </a:r>
            <a:endParaRPr lang="ru-RU" sz="1400" dirty="0"/>
          </a:p>
        </p:txBody>
      </p:sp>
    </p:spTree>
    <p:extLst>
      <p:ext uri="{BB962C8B-B14F-4D97-AF65-F5344CB8AC3E}">
        <p14:creationId xmlns:p14="http://schemas.microsoft.com/office/powerpoint/2010/main" xmlns="" val="1196458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092000" cy="792087"/>
          </a:xfrm>
        </p:spPr>
        <p:txBody>
          <a:bodyPr/>
          <a:lstStyle/>
          <a:p>
            <a:r>
              <a:rPr lang="ru-RU" sz="2400" dirty="0" smtClean="0"/>
              <a:t>Нетехнические навыки хирургов в Дании</a:t>
            </a:r>
            <a:endParaRPr lang="en-GB" sz="2400" dirty="0"/>
          </a:p>
        </p:txBody>
      </p:sp>
      <p:sp>
        <p:nvSpPr>
          <p:cNvPr id="3" name="Ellipse 2"/>
          <p:cNvSpPr/>
          <p:nvPr/>
        </p:nvSpPr>
        <p:spPr>
          <a:xfrm>
            <a:off x="1475656" y="5373216"/>
            <a:ext cx="554461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err="1" smtClean="0"/>
          </a:p>
        </p:txBody>
      </p:sp>
      <p:sp>
        <p:nvSpPr>
          <p:cNvPr id="6" name="TextBox 5"/>
          <p:cNvSpPr txBox="1"/>
          <p:nvPr/>
        </p:nvSpPr>
        <p:spPr>
          <a:xfrm>
            <a:off x="1331640" y="4941168"/>
            <a:ext cx="7344816" cy="1008112"/>
          </a:xfrm>
          <a:prstGeom prst="rect">
            <a:avLst/>
          </a:prstGeom>
          <a:noFill/>
        </p:spPr>
        <p:txBody>
          <a:bodyPr wrap="square" lIns="0" tIns="0" rIns="0" bIns="0" rtlCol="0">
            <a:noAutofit/>
          </a:bodyPr>
          <a:lstStyle/>
          <a:p>
            <a:r>
              <a:rPr lang="ru-RU" sz="1400" b="1" dirty="0" smtClean="0"/>
              <a:t>1:</a:t>
            </a:r>
            <a:r>
              <a:rPr lang="ru-RU" sz="1400" dirty="0" smtClean="0"/>
              <a:t> Неприемлемо  	</a:t>
            </a:r>
            <a:r>
              <a:rPr lang="ru-RU" sz="1400" b="1" dirty="0" smtClean="0"/>
              <a:t>2:</a:t>
            </a:r>
            <a:r>
              <a:rPr lang="ru-RU" sz="1400" dirty="0" smtClean="0"/>
              <a:t> Плохо 	</a:t>
            </a:r>
            <a:r>
              <a:rPr lang="ru-RU" sz="1400" b="1" dirty="0" smtClean="0"/>
              <a:t>3:</a:t>
            </a:r>
            <a:r>
              <a:rPr lang="ru-RU" sz="1400" dirty="0" smtClean="0"/>
              <a:t> Приемлемо 		</a:t>
            </a:r>
            <a:r>
              <a:rPr lang="ru-RU" sz="1400" b="1" dirty="0" smtClean="0"/>
              <a:t>4:</a:t>
            </a:r>
            <a:r>
              <a:rPr lang="ru-RU" sz="1400" dirty="0" smtClean="0"/>
              <a:t> Хорошо 	</a:t>
            </a:r>
            <a:r>
              <a:rPr lang="ru-RU" sz="1400" b="1" dirty="0" smtClean="0"/>
              <a:t>5:</a:t>
            </a:r>
            <a:r>
              <a:rPr lang="ru-RU" sz="1400" dirty="0" smtClean="0"/>
              <a:t> Отлично</a:t>
            </a:r>
          </a:p>
          <a:p>
            <a:r>
              <a:rPr lang="ru-RU" sz="1400" dirty="0" smtClean="0"/>
              <a:t> </a:t>
            </a:r>
          </a:p>
          <a:p>
            <a:r>
              <a:rPr lang="ru-RU" sz="1400" b="1" dirty="0" smtClean="0"/>
              <a:t>БО</a:t>
            </a:r>
            <a:r>
              <a:rPr lang="ru-RU" sz="1400" dirty="0" smtClean="0"/>
              <a:t>: без оценки (например, в данной ситуации поведение не наблюдалось)</a:t>
            </a:r>
          </a:p>
        </p:txBody>
      </p:sp>
      <p:graphicFrame>
        <p:nvGraphicFramePr>
          <p:cNvPr id="7" name="Таблица 6"/>
          <p:cNvGraphicFramePr>
            <a:graphicFrameLocks noGrp="1"/>
          </p:cNvGraphicFramePr>
          <p:nvPr/>
        </p:nvGraphicFramePr>
        <p:xfrm>
          <a:off x="1331640" y="1196752"/>
          <a:ext cx="7296472" cy="3632200"/>
        </p:xfrm>
        <a:graphic>
          <a:graphicData uri="http://schemas.openxmlformats.org/drawingml/2006/table">
            <a:tbl>
              <a:tblPr firstRow="1" bandRow="1">
                <a:tableStyleId>{5C22544A-7EE6-4342-B048-85BDC9FD1C3A}</a:tableStyleId>
              </a:tblPr>
              <a:tblGrid>
                <a:gridCol w="2032000"/>
                <a:gridCol w="2032000"/>
                <a:gridCol w="3232472"/>
              </a:tblGrid>
              <a:tr h="370840">
                <a:tc>
                  <a:txBody>
                    <a:bodyPr/>
                    <a:lstStyle/>
                    <a:p>
                      <a:r>
                        <a:rPr lang="ru-RU" sz="1400" dirty="0" smtClean="0"/>
                        <a:t>Категория</a:t>
                      </a:r>
                      <a:endParaRPr lang="ru-RU" sz="1400" dirty="0"/>
                    </a:p>
                  </a:txBody>
                  <a:tcPr/>
                </a:tc>
                <a:tc>
                  <a:txBody>
                    <a:bodyPr/>
                    <a:lstStyle/>
                    <a:p>
                      <a:r>
                        <a:rPr lang="ru-RU" sz="1400" dirty="0" smtClean="0"/>
                        <a:t>Категория</a:t>
                      </a:r>
                    </a:p>
                    <a:p>
                      <a:r>
                        <a:rPr lang="ru-RU" sz="1400" dirty="0" smtClean="0"/>
                        <a:t>Балл</a:t>
                      </a:r>
                      <a:endParaRPr lang="ru-RU" sz="1400" dirty="0"/>
                    </a:p>
                  </a:txBody>
                  <a:tcPr/>
                </a:tc>
                <a:tc>
                  <a:txBody>
                    <a:bodyPr/>
                    <a:lstStyle/>
                    <a:p>
                      <a:r>
                        <a:rPr lang="ru-RU" sz="1400" dirty="0" smtClean="0"/>
                        <a:t>Элемент</a:t>
                      </a:r>
                      <a:endParaRPr lang="ru-RU" sz="1400" dirty="0"/>
                    </a:p>
                  </a:txBody>
                  <a:tcPr/>
                </a:tc>
              </a:tr>
              <a:tr h="370840">
                <a:tc>
                  <a:txBody>
                    <a:bodyPr/>
                    <a:lstStyle/>
                    <a:p>
                      <a:r>
                        <a:rPr lang="ru-RU" sz="1200" dirty="0" smtClean="0"/>
                        <a:t>Осведомленность о ситуации</a:t>
                      </a:r>
                      <a:endParaRPr lang="ru-RU" sz="1200" dirty="0"/>
                    </a:p>
                  </a:txBody>
                  <a:tcPr/>
                </a:tc>
                <a:tc>
                  <a:txBody>
                    <a:bodyPr/>
                    <a:lstStyle/>
                    <a:p>
                      <a:endParaRPr lang="ru-RU" sz="1200" dirty="0"/>
                    </a:p>
                  </a:txBody>
                  <a:tcPr/>
                </a:tc>
                <a:tc>
                  <a:txBody>
                    <a:bodyPr/>
                    <a:lstStyle/>
                    <a:p>
                      <a:r>
                        <a:rPr lang="ru-RU" sz="1200" dirty="0" smtClean="0"/>
                        <a:t>Сбор информации</a:t>
                      </a:r>
                    </a:p>
                    <a:p>
                      <a:r>
                        <a:rPr lang="ru-RU" sz="1200" dirty="0" smtClean="0"/>
                        <a:t>Понимание </a:t>
                      </a:r>
                      <a:r>
                        <a:rPr lang="ru-RU" sz="1200" dirty="0" smtClean="0"/>
                        <a:t>информации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Прогнозирование и предвосхищение</a:t>
                      </a:r>
                      <a:endParaRPr lang="ru-RU" sz="1200" baseline="0" dirty="0" smtClean="0"/>
                    </a:p>
                    <a:p>
                      <a:r>
                        <a:rPr lang="ru-RU" sz="1200" baseline="0" dirty="0" smtClean="0"/>
                        <a:t>Мониторинг собственных действий</a:t>
                      </a:r>
                      <a:endParaRPr lang="ru-RU" sz="1200" dirty="0"/>
                    </a:p>
                  </a:txBody>
                  <a:tcPr/>
                </a:tc>
              </a:tr>
              <a:tr h="370840">
                <a:tc>
                  <a:txBody>
                    <a:bodyPr/>
                    <a:lstStyle/>
                    <a:p>
                      <a:r>
                        <a:rPr lang="ru-RU" sz="1200" dirty="0" smtClean="0"/>
                        <a:t>Принятие</a:t>
                      </a:r>
                      <a:r>
                        <a:rPr lang="ru-RU" sz="1200" baseline="0" dirty="0" smtClean="0"/>
                        <a:t> решений</a:t>
                      </a:r>
                      <a:endParaRPr lang="ru-RU" sz="1200" dirty="0"/>
                    </a:p>
                  </a:txBody>
                  <a:tcPr/>
                </a:tc>
                <a:tc>
                  <a:txBody>
                    <a:bodyPr/>
                    <a:lstStyle/>
                    <a:p>
                      <a:endParaRPr lang="ru-RU" sz="1200" dirty="0"/>
                    </a:p>
                  </a:txBody>
                  <a:tcPr/>
                </a:tc>
                <a:tc>
                  <a:txBody>
                    <a:bodyPr/>
                    <a:lstStyle/>
                    <a:p>
                      <a:r>
                        <a:rPr lang="ru-RU" sz="1200" dirty="0" smtClean="0"/>
                        <a:t>Рассмотрение вариантов</a:t>
                      </a:r>
                    </a:p>
                    <a:p>
                      <a:r>
                        <a:rPr lang="ru-RU" sz="1200" dirty="0" smtClean="0"/>
                        <a:t>Решения выбора и коммуникаций</a:t>
                      </a:r>
                    </a:p>
                    <a:p>
                      <a:r>
                        <a:rPr lang="ru-RU" sz="1200" dirty="0" smtClean="0"/>
                        <a:t>Решения выполнения и оценки </a:t>
                      </a:r>
                      <a:endParaRPr lang="ru-RU" sz="1200" dirty="0"/>
                    </a:p>
                  </a:txBody>
                  <a:tcPr/>
                </a:tc>
              </a:tr>
              <a:tr h="370840">
                <a:tc>
                  <a:txBody>
                    <a:bodyPr/>
                    <a:lstStyle/>
                    <a:p>
                      <a:r>
                        <a:rPr lang="ru-RU" sz="1200" dirty="0" smtClean="0"/>
                        <a:t>Лидерство</a:t>
                      </a:r>
                      <a:endParaRPr lang="ru-RU" sz="1200" dirty="0"/>
                    </a:p>
                  </a:txBody>
                  <a:tcPr/>
                </a:tc>
                <a:tc>
                  <a:txBody>
                    <a:bodyPr/>
                    <a:lstStyle/>
                    <a:p>
                      <a:endParaRPr lang="ru-RU" sz="1200" dirty="0"/>
                    </a:p>
                  </a:txBody>
                  <a:tcPr/>
                </a:tc>
                <a:tc>
                  <a:txBody>
                    <a:bodyPr/>
                    <a:lstStyle/>
                    <a:p>
                      <a:r>
                        <a:rPr lang="ru-RU" sz="1200" dirty="0" smtClean="0"/>
                        <a:t>Постановка и соблюдение стандартов</a:t>
                      </a:r>
                    </a:p>
                    <a:p>
                      <a:r>
                        <a:rPr lang="ru-RU" sz="1200" dirty="0" smtClean="0"/>
                        <a:t>Поддержка </a:t>
                      </a:r>
                      <a:r>
                        <a:rPr lang="ru-RU" sz="1200" dirty="0" smtClean="0"/>
                        <a:t>других </a:t>
                      </a:r>
                    </a:p>
                    <a:p>
                      <a:r>
                        <a:rPr lang="ru-RU" sz="1200" dirty="0" smtClean="0"/>
                        <a:t>Противодействие давлению</a:t>
                      </a:r>
                      <a:endParaRPr lang="ru-RU" sz="1200" dirty="0"/>
                    </a:p>
                  </a:txBody>
                  <a:tcPr/>
                </a:tc>
              </a:tr>
              <a:tr h="370840">
                <a:tc>
                  <a:txBody>
                    <a:bodyPr/>
                    <a:lstStyle/>
                    <a:p>
                      <a:r>
                        <a:rPr lang="ru-RU" sz="1200" dirty="0" smtClean="0"/>
                        <a:t>Коммуникация и командная работа</a:t>
                      </a:r>
                      <a:endParaRPr lang="ru-RU" sz="1200" dirty="0"/>
                    </a:p>
                  </a:txBody>
                  <a:tcPr/>
                </a:tc>
                <a:tc>
                  <a:txBody>
                    <a:bodyPr/>
                    <a:lstStyle/>
                    <a:p>
                      <a:endParaRPr lang="ru-RU" sz="1200" dirty="0"/>
                    </a:p>
                  </a:txBody>
                  <a:tcPr/>
                </a:tc>
                <a:tc>
                  <a:txBody>
                    <a:bodyPr/>
                    <a:lstStyle/>
                    <a:p>
                      <a:r>
                        <a:rPr lang="ru-RU" sz="1200" dirty="0" smtClean="0"/>
                        <a:t>Обмен информацией</a:t>
                      </a:r>
                    </a:p>
                    <a:p>
                      <a:r>
                        <a:rPr lang="ru-RU" sz="1200" dirty="0" smtClean="0"/>
                        <a:t>Установление </a:t>
                      </a:r>
                      <a:r>
                        <a:rPr lang="ru-RU" sz="1200" dirty="0" smtClean="0"/>
                        <a:t>общего понимания</a:t>
                      </a:r>
                    </a:p>
                    <a:p>
                      <a:r>
                        <a:rPr lang="ru-RU" sz="1200" dirty="0" smtClean="0"/>
                        <a:t>Координация</a:t>
                      </a:r>
                      <a:r>
                        <a:rPr lang="ru-RU" sz="1200" baseline="0" dirty="0" smtClean="0"/>
                        <a:t> </a:t>
                      </a:r>
                      <a:r>
                        <a:rPr lang="ru-RU" sz="1200" baseline="0" dirty="0" smtClean="0"/>
                        <a:t>действий</a:t>
                      </a:r>
                      <a:endParaRPr lang="ru-RU" sz="1200" dirty="0"/>
                    </a:p>
                  </a:txBody>
                  <a:tcPr/>
                </a:tc>
              </a:tr>
              <a:tr h="370840">
                <a:tc>
                  <a:txBody>
                    <a:bodyPr/>
                    <a:lstStyle/>
                    <a:p>
                      <a:endParaRPr lang="ru-RU" sz="1200" dirty="0"/>
                    </a:p>
                  </a:txBody>
                  <a:tcPr/>
                </a:tc>
                <a:tc>
                  <a:txBody>
                    <a:bodyPr/>
                    <a:lstStyle/>
                    <a:p>
                      <a:endParaRPr lang="ru-RU" sz="120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xmlns="" val="83194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ru-RU" sz="3200" dirty="0" smtClean="0"/>
              <a:t>Осведомленность о ситуации</a:t>
            </a:r>
            <a:endParaRPr lang="en-GB" sz="3200" dirty="0"/>
          </a:p>
        </p:txBody>
      </p:sp>
      <p:graphicFrame>
        <p:nvGraphicFramePr>
          <p:cNvPr id="4" name="Pladsholder til indhold 3"/>
          <p:cNvGraphicFramePr>
            <a:graphicFrameLocks noGrp="1"/>
          </p:cNvGraphicFramePr>
          <p:nvPr>
            <p:ph sz="quarter" idx="13"/>
            <p:extLst>
              <p:ext uri="{D42A27DB-BD31-4B8C-83A1-F6EECF244321}">
                <p14:modId xmlns:p14="http://schemas.microsoft.com/office/powerpoint/2010/main" xmlns="" val="1477449842"/>
              </p:ext>
            </p:extLst>
          </p:nvPr>
        </p:nvGraphicFramePr>
        <p:xfrm>
          <a:off x="251520" y="1124745"/>
          <a:ext cx="8712967"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395536" y="4293096"/>
            <a:ext cx="2952328" cy="457200"/>
          </a:xfrm>
          <a:prstGeom prst="rect">
            <a:avLst/>
          </a:prstGeom>
          <a:noFill/>
        </p:spPr>
        <p:txBody>
          <a:bodyPr wrap="none" lIns="0" tIns="0" rIns="0" bIns="0" rtlCol="0">
            <a:noAutofit/>
          </a:bodyPr>
          <a:lstStyle/>
          <a:p>
            <a:r>
              <a:rPr lang="ru-RU" dirty="0" smtClean="0"/>
              <a:t>Самосознание в</a:t>
            </a:r>
            <a:r>
              <a:rPr lang="en-GB" dirty="0" smtClean="0"/>
              <a:t> </a:t>
            </a:r>
            <a:r>
              <a:rPr lang="ru-RU" dirty="0" smtClean="0"/>
              <a:t>НТН хирурга </a:t>
            </a:r>
            <a:endParaRPr lang="en-GB" dirty="0" smtClean="0"/>
          </a:p>
        </p:txBody>
      </p:sp>
      <p:sp>
        <p:nvSpPr>
          <p:cNvPr id="6" name="Tekstboks 5"/>
          <p:cNvSpPr txBox="1"/>
          <p:nvPr/>
        </p:nvSpPr>
        <p:spPr>
          <a:xfrm>
            <a:off x="6681309" y="5733256"/>
            <a:ext cx="2094614" cy="234982"/>
          </a:xfrm>
          <a:prstGeom prst="rect">
            <a:avLst/>
          </a:prstGeom>
          <a:noFill/>
        </p:spPr>
        <p:txBody>
          <a:bodyPr wrap="square" lIns="0" tIns="0" rIns="0" bIns="0" rtlCol="0">
            <a:noAutofit/>
          </a:bodyPr>
          <a:lstStyle/>
          <a:p>
            <a:r>
              <a:rPr lang="en-GB" sz="1200" dirty="0" err="1" smtClean="0"/>
              <a:t>Endsley’s</a:t>
            </a:r>
            <a:r>
              <a:rPr lang="en-GB" sz="1200" dirty="0" smtClean="0"/>
              <a:t> model of SA, 1995</a:t>
            </a:r>
          </a:p>
        </p:txBody>
      </p:sp>
    </p:spTree>
    <p:extLst>
      <p:ext uri="{BB962C8B-B14F-4D97-AF65-F5344CB8AC3E}">
        <p14:creationId xmlns:p14="http://schemas.microsoft.com/office/powerpoint/2010/main" xmlns="" val="1448368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126" y="260648"/>
            <a:ext cx="3621337" cy="864095"/>
          </a:xfrm>
        </p:spPr>
        <p:txBody>
          <a:bodyPr/>
          <a:lstStyle/>
          <a:p>
            <a:pPr algn="ctr"/>
            <a:r>
              <a:rPr lang="ru-RU" sz="3200" dirty="0" smtClean="0"/>
              <a:t>Принятие решения</a:t>
            </a:r>
            <a:endParaRPr lang="en-GB" sz="3200" dirty="0"/>
          </a:p>
        </p:txBody>
      </p:sp>
      <p:graphicFrame>
        <p:nvGraphicFramePr>
          <p:cNvPr id="4" name="Pladsholder til indhold 3"/>
          <p:cNvGraphicFramePr>
            <a:graphicFrameLocks noGrp="1"/>
          </p:cNvGraphicFramePr>
          <p:nvPr>
            <p:ph sz="quarter" idx="13"/>
            <p:extLst>
              <p:ext uri="{D42A27DB-BD31-4B8C-83A1-F6EECF244321}">
                <p14:modId xmlns:p14="http://schemas.microsoft.com/office/powerpoint/2010/main" xmlns="" val="2129532900"/>
              </p:ext>
            </p:extLst>
          </p:nvPr>
        </p:nvGraphicFramePr>
        <p:xfrm>
          <a:off x="287524" y="1434572"/>
          <a:ext cx="3816423" cy="2808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1403648" y="3429000"/>
            <a:ext cx="1476164" cy="360040"/>
          </a:xfrm>
          <a:prstGeom prst="rect">
            <a:avLst/>
          </a:prstGeom>
          <a:noFill/>
        </p:spPr>
        <p:txBody>
          <a:bodyPr wrap="none" lIns="0" tIns="0" rIns="0" bIns="0" rtlCol="0">
            <a:noAutofit/>
          </a:bodyPr>
          <a:lstStyle/>
          <a:p>
            <a:r>
              <a:rPr lang="en-GB" b="1" dirty="0" smtClean="0"/>
              <a:t>M</a:t>
            </a:r>
            <a:r>
              <a:rPr lang="ru-RU" b="1" dirty="0" err="1" smtClean="0"/>
              <a:t>ентальная</a:t>
            </a:r>
            <a:r>
              <a:rPr lang="ru-RU" b="1" dirty="0" smtClean="0"/>
              <a:t> модель</a:t>
            </a:r>
            <a:endParaRPr lang="en-GB" b="1" dirty="0" smtClean="0"/>
          </a:p>
        </p:txBody>
      </p:sp>
      <p:sp>
        <p:nvSpPr>
          <p:cNvPr id="6" name="Tekstboks 5"/>
          <p:cNvSpPr txBox="1"/>
          <p:nvPr/>
        </p:nvSpPr>
        <p:spPr>
          <a:xfrm>
            <a:off x="6408204" y="5733256"/>
            <a:ext cx="2367719" cy="234982"/>
          </a:xfrm>
          <a:prstGeom prst="rect">
            <a:avLst/>
          </a:prstGeom>
          <a:noFill/>
        </p:spPr>
        <p:txBody>
          <a:bodyPr wrap="square" lIns="0" tIns="0" rIns="0" bIns="0" rtlCol="0">
            <a:noAutofit/>
          </a:bodyPr>
          <a:lstStyle/>
          <a:p>
            <a:r>
              <a:rPr lang="en-GB" sz="1200" dirty="0" smtClean="0"/>
              <a:t>after </a:t>
            </a:r>
            <a:r>
              <a:rPr lang="en-GB" sz="1200" dirty="0" err="1" smtClean="0"/>
              <a:t>Endsley’s</a:t>
            </a:r>
            <a:r>
              <a:rPr lang="en-GB" sz="1200" dirty="0" smtClean="0"/>
              <a:t> model of SA, 1995</a:t>
            </a:r>
          </a:p>
        </p:txBody>
      </p:sp>
      <p:grpSp>
        <p:nvGrpSpPr>
          <p:cNvPr id="7" name="Gruppe 6"/>
          <p:cNvGrpSpPr/>
          <p:nvPr/>
        </p:nvGrpSpPr>
        <p:grpSpPr>
          <a:xfrm>
            <a:off x="6408204" y="2121323"/>
            <a:ext cx="2432536" cy="1368152"/>
            <a:chOff x="3193653" y="1085470"/>
            <a:chExt cx="1773443" cy="709377"/>
          </a:xfrm>
        </p:grpSpPr>
        <p:sp>
          <p:nvSpPr>
            <p:cNvPr id="8" name="Vinkel 7"/>
            <p:cNvSpPr/>
            <p:nvPr/>
          </p:nvSpPr>
          <p:spPr>
            <a:xfrm>
              <a:off x="3193653" y="1085470"/>
              <a:ext cx="1773443" cy="70937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9" name="Vinkel 4"/>
            <p:cNvSpPr/>
            <p:nvPr/>
          </p:nvSpPr>
          <p:spPr>
            <a:xfrm>
              <a:off x="3548342" y="1085470"/>
              <a:ext cx="1064066" cy="709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dirty="0" smtClean="0"/>
                <a:t>Принятие решения</a:t>
              </a:r>
            </a:p>
            <a:p>
              <a:pPr lvl="0" algn="ctr" defTabSz="533400">
                <a:lnSpc>
                  <a:spcPct val="90000"/>
                </a:lnSpc>
                <a:spcBef>
                  <a:spcPct val="0"/>
                </a:spcBef>
                <a:spcAft>
                  <a:spcPct val="35000"/>
                </a:spcAft>
              </a:pPr>
              <a:r>
                <a:rPr lang="ru-RU" sz="1200" b="1" dirty="0" smtClean="0"/>
                <a:t>и действие</a:t>
              </a:r>
              <a:endParaRPr lang="en-GB" sz="1200" b="1" kern="1200" dirty="0"/>
            </a:p>
          </p:txBody>
        </p:sp>
      </p:grpSp>
      <p:grpSp>
        <p:nvGrpSpPr>
          <p:cNvPr id="10" name="Gruppe 9"/>
          <p:cNvGrpSpPr/>
          <p:nvPr/>
        </p:nvGrpSpPr>
        <p:grpSpPr>
          <a:xfrm>
            <a:off x="4209759" y="2121323"/>
            <a:ext cx="2507553" cy="1368152"/>
            <a:chOff x="3193653" y="1085470"/>
            <a:chExt cx="1773443" cy="709377"/>
          </a:xfrm>
        </p:grpSpPr>
        <p:sp>
          <p:nvSpPr>
            <p:cNvPr id="11" name="Vinkel 10"/>
            <p:cNvSpPr/>
            <p:nvPr/>
          </p:nvSpPr>
          <p:spPr>
            <a:xfrm>
              <a:off x="3193653" y="1085470"/>
              <a:ext cx="1773443" cy="70937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2" name="Vinkel 4"/>
            <p:cNvSpPr/>
            <p:nvPr/>
          </p:nvSpPr>
          <p:spPr>
            <a:xfrm>
              <a:off x="3628087" y="1085470"/>
              <a:ext cx="1069468" cy="709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smtClean="0"/>
                <a:t>Выявление возможностей</a:t>
              </a:r>
              <a:endParaRPr lang="en-GB" sz="1200" b="1" kern="1200" dirty="0"/>
            </a:p>
          </p:txBody>
        </p:sp>
      </p:grpSp>
      <p:sp>
        <p:nvSpPr>
          <p:cNvPr id="3" name="Afrundet rektangel 2"/>
          <p:cNvSpPr/>
          <p:nvPr/>
        </p:nvSpPr>
        <p:spPr>
          <a:xfrm>
            <a:off x="143507" y="2226659"/>
            <a:ext cx="4032448" cy="1152128"/>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13" name="Højrepil 12"/>
          <p:cNvSpPr/>
          <p:nvPr/>
        </p:nvSpPr>
        <p:spPr>
          <a:xfrm>
            <a:off x="3959931" y="2730715"/>
            <a:ext cx="961762" cy="149369"/>
          </a:xfrm>
          <a:prstGeom prst="rightArrow">
            <a:avLst/>
          </a:prstGeom>
          <a:solidFill>
            <a:srgbClr val="1F2936"/>
          </a:solid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14" name="Højrepil 13"/>
          <p:cNvSpPr/>
          <p:nvPr/>
        </p:nvSpPr>
        <p:spPr>
          <a:xfrm>
            <a:off x="6321268" y="2729605"/>
            <a:ext cx="792088" cy="145432"/>
          </a:xfrm>
          <a:prstGeom prst="rightArrow">
            <a:avLst/>
          </a:prstGeom>
          <a:solidFill>
            <a:srgbClr val="1F2936"/>
          </a:solid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15" name="180 graders pil 14"/>
          <p:cNvSpPr/>
          <p:nvPr/>
        </p:nvSpPr>
        <p:spPr>
          <a:xfrm flipH="1">
            <a:off x="647563" y="1832852"/>
            <a:ext cx="8193177" cy="1047232"/>
          </a:xfrm>
          <a:prstGeom prst="uturnArrow">
            <a:avLst>
              <a:gd name="adj1" fmla="val 3678"/>
              <a:gd name="adj2" fmla="val 11801"/>
              <a:gd name="adj3" fmla="val 10786"/>
              <a:gd name="adj4" fmla="val 43750"/>
              <a:gd name="adj5" fmla="val 75000"/>
            </a:avLst>
          </a:prstGeom>
          <a:solidFill>
            <a:srgbClr val="1F2936"/>
          </a:solid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solidFill>
                <a:schemeClr val="tx1"/>
              </a:solidFill>
            </a:endParaRPr>
          </a:p>
        </p:txBody>
      </p:sp>
      <p:sp>
        <p:nvSpPr>
          <p:cNvPr id="16" name="Tekstboks 15"/>
          <p:cNvSpPr txBox="1"/>
          <p:nvPr/>
        </p:nvSpPr>
        <p:spPr>
          <a:xfrm>
            <a:off x="3743907" y="1578587"/>
            <a:ext cx="1719628" cy="254265"/>
          </a:xfrm>
          <a:prstGeom prst="rect">
            <a:avLst/>
          </a:prstGeom>
          <a:noFill/>
        </p:spPr>
        <p:txBody>
          <a:bodyPr wrap="square" lIns="0" tIns="0" rIns="0" bIns="0" rtlCol="0">
            <a:noAutofit/>
          </a:bodyPr>
          <a:lstStyle/>
          <a:p>
            <a:r>
              <a:rPr lang="ru-RU" sz="1400" b="1" dirty="0" smtClean="0"/>
              <a:t>Переоценка </a:t>
            </a:r>
            <a:endParaRPr lang="en-GB" sz="1400" b="1" dirty="0" smtClean="0"/>
          </a:p>
        </p:txBody>
      </p:sp>
    </p:spTree>
    <p:extLst>
      <p:ext uri="{BB962C8B-B14F-4D97-AF65-F5344CB8AC3E}">
        <p14:creationId xmlns:p14="http://schemas.microsoft.com/office/powerpoint/2010/main" xmlns="" val="147765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Лидерство</a:t>
            </a:r>
            <a:endParaRPr lang="en-GB" dirty="0"/>
          </a:p>
        </p:txBody>
      </p:sp>
      <p:sp>
        <p:nvSpPr>
          <p:cNvPr id="3" name="Pladsholder til indhold 2"/>
          <p:cNvSpPr>
            <a:spLocks noGrp="1"/>
          </p:cNvSpPr>
          <p:nvPr>
            <p:ph sz="quarter" idx="13"/>
          </p:nvPr>
        </p:nvSpPr>
        <p:spPr/>
        <p:txBody>
          <a:bodyPr/>
          <a:lstStyle/>
          <a:p>
            <a:pPr>
              <a:lnSpc>
                <a:spcPct val="150000"/>
              </a:lnSpc>
            </a:pPr>
            <a:r>
              <a:rPr lang="ru-RU" dirty="0" smtClean="0"/>
              <a:t>Планирование </a:t>
            </a:r>
            <a:r>
              <a:rPr lang="ru-RU" dirty="0" smtClean="0"/>
              <a:t>по возможности</a:t>
            </a:r>
            <a:endParaRPr lang="en-GB" dirty="0" smtClean="0"/>
          </a:p>
          <a:p>
            <a:pPr>
              <a:lnSpc>
                <a:spcPct val="150000"/>
              </a:lnSpc>
            </a:pPr>
            <a:r>
              <a:rPr lang="ru-RU" dirty="0" err="1" smtClean="0"/>
              <a:t>Чек-листы</a:t>
            </a:r>
            <a:r>
              <a:rPr lang="ru-RU" dirty="0" smtClean="0"/>
              <a:t> и протоколы могут </a:t>
            </a:r>
            <a:r>
              <a:rPr lang="ru-RU" dirty="0" smtClean="0"/>
              <a:t>облегчить когнитивную нагрузку</a:t>
            </a:r>
            <a:endParaRPr lang="en-GB" dirty="0" smtClean="0"/>
          </a:p>
          <a:p>
            <a:pPr marL="0" indent="0">
              <a:lnSpc>
                <a:spcPct val="150000"/>
              </a:lnSpc>
            </a:pPr>
            <a:r>
              <a:rPr lang="en-GB" dirty="0" smtClean="0"/>
              <a:t> </a:t>
            </a:r>
            <a:r>
              <a:rPr lang="ru-RU" dirty="0" smtClean="0"/>
              <a:t>Осведомленность о лидере и «подчиненных»</a:t>
            </a:r>
            <a:endParaRPr lang="en-GB" dirty="0" smtClean="0"/>
          </a:p>
          <a:p>
            <a:pPr marL="0" indent="0">
              <a:lnSpc>
                <a:spcPct val="150000"/>
              </a:lnSpc>
              <a:buNone/>
            </a:pPr>
            <a:endParaRPr lang="en-GB" dirty="0" smtClean="0"/>
          </a:p>
          <a:p>
            <a:pPr>
              <a:lnSpc>
                <a:spcPct val="150000"/>
              </a:lnSpc>
            </a:pPr>
            <a:r>
              <a:rPr lang="ru-RU" dirty="0" smtClean="0"/>
              <a:t>Постановка </a:t>
            </a:r>
            <a:r>
              <a:rPr lang="ru-RU" dirty="0" smtClean="0"/>
              <a:t>приоритетов</a:t>
            </a:r>
            <a:r>
              <a:rPr lang="en-GB" dirty="0" smtClean="0"/>
              <a:t> – </a:t>
            </a:r>
            <a:r>
              <a:rPr lang="ru-RU" dirty="0" smtClean="0"/>
              <a:t>и подведение итогов</a:t>
            </a:r>
            <a:endParaRPr lang="en-GB" dirty="0" smtClean="0"/>
          </a:p>
          <a:p>
            <a:endParaRPr lang="en-GB" dirty="0"/>
          </a:p>
        </p:txBody>
      </p:sp>
    </p:spTree>
    <p:extLst>
      <p:ext uri="{BB962C8B-B14F-4D97-AF65-F5344CB8AC3E}">
        <p14:creationId xmlns:p14="http://schemas.microsoft.com/office/powerpoint/2010/main" xmlns="" val="860541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lledresultat for tændstikmænd team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4936201"/>
            <a:ext cx="1257487" cy="12574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ru-RU" dirty="0" smtClean="0"/>
              <a:t>Командная работа</a:t>
            </a:r>
            <a:endParaRPr lang="en-GB" dirty="0"/>
          </a:p>
        </p:txBody>
      </p:sp>
      <p:sp>
        <p:nvSpPr>
          <p:cNvPr id="3" name="Pladsholder til indhold 2"/>
          <p:cNvSpPr>
            <a:spLocks noGrp="1"/>
          </p:cNvSpPr>
          <p:nvPr>
            <p:ph sz="quarter" idx="13"/>
          </p:nvPr>
        </p:nvSpPr>
        <p:spPr>
          <a:xfrm>
            <a:off x="179512" y="3140968"/>
            <a:ext cx="3131567" cy="720079"/>
          </a:xfrm>
        </p:spPr>
        <p:txBody>
          <a:bodyPr/>
          <a:lstStyle/>
          <a:p>
            <a:pPr marL="0" indent="0">
              <a:lnSpc>
                <a:spcPct val="150000"/>
              </a:lnSpc>
              <a:buNone/>
            </a:pPr>
            <a:r>
              <a:rPr lang="ru-RU" dirty="0" smtClean="0"/>
              <a:t>Обмен информацией</a:t>
            </a:r>
            <a:endParaRPr lang="en-GB" dirty="0" smtClean="0"/>
          </a:p>
        </p:txBody>
      </p:sp>
      <p:sp>
        <p:nvSpPr>
          <p:cNvPr id="5" name="Tekstboks 4"/>
          <p:cNvSpPr txBox="1"/>
          <p:nvPr/>
        </p:nvSpPr>
        <p:spPr>
          <a:xfrm>
            <a:off x="4427984" y="2420888"/>
            <a:ext cx="2448272" cy="457200"/>
          </a:xfrm>
          <a:prstGeom prst="rect">
            <a:avLst/>
          </a:prstGeom>
          <a:noFill/>
        </p:spPr>
        <p:txBody>
          <a:bodyPr wrap="none" lIns="0" tIns="0" rIns="0" bIns="0" rtlCol="0">
            <a:noAutofit/>
          </a:bodyPr>
          <a:lstStyle/>
          <a:p>
            <a:r>
              <a:rPr lang="ru-RU" sz="2200" dirty="0" smtClean="0"/>
              <a:t>Коллективное понимание</a:t>
            </a:r>
            <a:endParaRPr lang="en-GB" sz="2200" dirty="0" smtClean="0"/>
          </a:p>
        </p:txBody>
      </p:sp>
      <p:sp>
        <p:nvSpPr>
          <p:cNvPr id="6" name="Skyformet billedforklaring 5"/>
          <p:cNvSpPr/>
          <p:nvPr/>
        </p:nvSpPr>
        <p:spPr>
          <a:xfrm>
            <a:off x="4223184" y="1590926"/>
            <a:ext cx="3528392" cy="2232248"/>
          </a:xfrm>
          <a:prstGeom prst="cloudCallout">
            <a:avLst/>
          </a:prstGeom>
          <a:no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7" name="Afrundet rektangulær billedforklaring 6"/>
          <p:cNvSpPr/>
          <p:nvPr/>
        </p:nvSpPr>
        <p:spPr>
          <a:xfrm>
            <a:off x="118354" y="2935650"/>
            <a:ext cx="3301517" cy="1116704"/>
          </a:xfrm>
          <a:prstGeom prst="wedgeRoundRectCallout">
            <a:avLst/>
          </a:prstGeom>
          <a:no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11" name="Nedadbuet pil 10"/>
          <p:cNvSpPr/>
          <p:nvPr/>
        </p:nvSpPr>
        <p:spPr>
          <a:xfrm rot="20332468">
            <a:off x="1904859" y="1447477"/>
            <a:ext cx="3030026" cy="763740"/>
          </a:xfrm>
          <a:prstGeom prst="curvedDownArrow">
            <a:avLst/>
          </a:prstGeom>
          <a:solidFill>
            <a:srgbClr val="1F2936"/>
          </a:solid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solidFill>
                <a:schemeClr val="tx1"/>
              </a:solidFill>
            </a:endParaRPr>
          </a:p>
        </p:txBody>
      </p:sp>
      <p:sp>
        <p:nvSpPr>
          <p:cNvPr id="12" name="Nedadbuet pil 11"/>
          <p:cNvSpPr/>
          <p:nvPr/>
        </p:nvSpPr>
        <p:spPr>
          <a:xfrm rot="8015222">
            <a:off x="4776816" y="4623803"/>
            <a:ext cx="3030026" cy="763740"/>
          </a:xfrm>
          <a:prstGeom prst="curvedDownArrow">
            <a:avLst/>
          </a:prstGeom>
          <a:solidFill>
            <a:srgbClr val="1F2936"/>
          </a:solidFill>
          <a:ln w="9525">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solidFill>
                <a:schemeClr val="tx1"/>
              </a:solidFill>
            </a:endParaRPr>
          </a:p>
        </p:txBody>
      </p:sp>
      <p:sp>
        <p:nvSpPr>
          <p:cNvPr id="13" name="Tekstboks 12"/>
          <p:cNvSpPr txBox="1"/>
          <p:nvPr/>
        </p:nvSpPr>
        <p:spPr>
          <a:xfrm>
            <a:off x="2658295" y="4574284"/>
            <a:ext cx="2846967" cy="457200"/>
          </a:xfrm>
          <a:prstGeom prst="rect">
            <a:avLst/>
          </a:prstGeom>
          <a:noFill/>
        </p:spPr>
        <p:txBody>
          <a:bodyPr wrap="none" lIns="0" tIns="0" rIns="0" bIns="0" rtlCol="0">
            <a:noAutofit/>
          </a:bodyPr>
          <a:lstStyle/>
          <a:p>
            <a:r>
              <a:rPr lang="ru-RU" sz="2200" dirty="0" smtClean="0"/>
              <a:t>Координация </a:t>
            </a:r>
            <a:r>
              <a:rPr lang="ru-RU" sz="2200" dirty="0" smtClean="0"/>
              <a:t>действий</a:t>
            </a:r>
            <a:endParaRPr lang="en-GB" sz="2200" dirty="0" smtClean="0"/>
          </a:p>
        </p:txBody>
      </p:sp>
    </p:spTree>
    <p:extLst>
      <p:ext uri="{BB962C8B-B14F-4D97-AF65-F5344CB8AC3E}">
        <p14:creationId xmlns:p14="http://schemas.microsoft.com/office/powerpoint/2010/main" xmlns="" val="110906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5805264"/>
            <a:ext cx="7092000" cy="360040"/>
          </a:xfrm>
        </p:spPr>
        <p:txBody>
          <a:bodyPr/>
          <a:lstStyle/>
          <a:p>
            <a:r>
              <a:rPr lang="en-GB" sz="1000" b="0" dirty="0" smtClean="0">
                <a:latin typeface="+mn-lt"/>
              </a:rPr>
              <a:t>Communication in interdisciplinary teams: exploring closed-loop communication during in situ trauma team training.</a:t>
            </a:r>
            <a:br>
              <a:rPr lang="en-GB" sz="1000" b="0" dirty="0" smtClean="0">
                <a:latin typeface="+mn-lt"/>
              </a:rPr>
            </a:br>
            <a:r>
              <a:rPr lang="en-GB" sz="1000" b="0" dirty="0" err="1" smtClean="0">
                <a:latin typeface="+mn-lt"/>
              </a:rPr>
              <a:t>Härgestam</a:t>
            </a:r>
            <a:r>
              <a:rPr lang="en-GB" sz="1000" b="0" dirty="0" smtClean="0">
                <a:latin typeface="+mn-lt"/>
              </a:rPr>
              <a:t> M, et al. BMJ Open. 2013</a:t>
            </a:r>
            <a:endParaRPr lang="en-GB" sz="1000" b="0" dirty="0">
              <a:latin typeface="+mn-lt"/>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079" y="1814165"/>
            <a:ext cx="3809777" cy="34013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itel 1"/>
          <p:cNvSpPr txBox="1">
            <a:spLocks/>
          </p:cNvSpPr>
          <p:nvPr/>
        </p:nvSpPr>
        <p:spPr>
          <a:xfrm>
            <a:off x="1368000" y="404665"/>
            <a:ext cx="7092000" cy="792087"/>
          </a:xfrm>
          <a:prstGeom prst="rect">
            <a:avLst/>
          </a:prstGeom>
        </p:spPr>
        <p:txBody>
          <a:bodyPr anchor="b" anchorCtr="0"/>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ru-RU" dirty="0" smtClean="0"/>
              <a:t>Коммуникация</a:t>
            </a:r>
            <a:endParaRPr lang="en-GB" dirty="0"/>
          </a:p>
        </p:txBody>
      </p:sp>
      <p:sp>
        <p:nvSpPr>
          <p:cNvPr id="6" name="WordArt 4"/>
          <p:cNvSpPr>
            <a:spLocks noChangeArrowheads="1" noChangeShapeType="1" noTextEdit="1"/>
          </p:cNvSpPr>
          <p:nvPr/>
        </p:nvSpPr>
        <p:spPr bwMode="auto">
          <a:xfrm>
            <a:off x="1043608" y="2420888"/>
            <a:ext cx="2610849" cy="2550939"/>
          </a:xfrm>
          <a:prstGeom prst="rect">
            <a:avLst/>
          </a:prstGeom>
        </p:spPr>
        <p:txBody>
          <a:bodyPr wrap="none" fromWordArt="1">
            <a:prstTxWarp prst="textSlantUp">
              <a:avLst>
                <a:gd name="adj" fmla="val 59375"/>
              </a:avLst>
            </a:prstTxWarp>
          </a:bodyPr>
          <a:lstStyle/>
          <a:p>
            <a:pPr algn="ctr"/>
            <a:r>
              <a:rPr lang="en-GB" sz="3600" kern="10" dirty="0" smtClean="0">
                <a:ln w="9360">
                  <a:solidFill>
                    <a:srgbClr val="000000"/>
                  </a:solidFill>
                  <a:miter lim="800000"/>
                  <a:headEnd/>
                  <a:tailEnd/>
                </a:ln>
                <a:blipFill dpi="0" rotWithShape="0">
                  <a:blip r:embed="rId4"/>
                  <a:srcRect/>
                  <a:tile tx="0" ty="0" sx="100000" sy="100000" flip="none" algn="tl"/>
                </a:blipFill>
                <a:effectLst>
                  <a:outerShdw blurRad="63500" dist="152735" dir="2700000" algn="ctr" rotWithShape="0">
                    <a:srgbClr val="868686">
                      <a:alpha val="74997"/>
                    </a:srgbClr>
                  </a:outerShdw>
                </a:effectLst>
                <a:latin typeface="Arial Black"/>
                <a:ea typeface="Arial Black"/>
                <a:cs typeface="Arial Black"/>
              </a:rPr>
              <a:t> </a:t>
            </a:r>
            <a:r>
              <a:rPr lang="ru-RU" sz="3600" kern="10" dirty="0" smtClean="0">
                <a:ln w="9360">
                  <a:solidFill>
                    <a:srgbClr val="000000"/>
                  </a:solidFill>
                  <a:miter lim="800000"/>
                  <a:headEnd/>
                  <a:tailEnd/>
                </a:ln>
                <a:blipFill dpi="0" rotWithShape="0">
                  <a:blip r:embed="rId4"/>
                  <a:srcRect/>
                  <a:tile tx="0" ty="0" sx="100000" sy="100000" flip="none" algn="tl"/>
                </a:blipFill>
                <a:effectLst>
                  <a:outerShdw blurRad="63500" dist="152735" dir="2700000" algn="ctr" rotWithShape="0">
                    <a:srgbClr val="868686">
                      <a:alpha val="74997"/>
                    </a:srgbClr>
                  </a:outerShdw>
                </a:effectLst>
                <a:latin typeface="Arial Black"/>
                <a:ea typeface="Arial Black"/>
                <a:cs typeface="Arial Black"/>
              </a:rPr>
              <a:t>Коммуникация</a:t>
            </a:r>
            <a:r>
              <a:rPr lang="en-GB" sz="3600" kern="10" dirty="0" smtClean="0">
                <a:ln w="9360">
                  <a:solidFill>
                    <a:srgbClr val="000000"/>
                  </a:solidFill>
                  <a:miter lim="800000"/>
                  <a:headEnd/>
                  <a:tailEnd/>
                </a:ln>
                <a:blipFill dpi="0" rotWithShape="0">
                  <a:blip r:embed="rId4"/>
                  <a:srcRect/>
                  <a:tile tx="0" ty="0" sx="100000" sy="100000" flip="none" algn="tl"/>
                </a:blipFill>
                <a:effectLst>
                  <a:outerShdw blurRad="63500" dist="152735" dir="2700000" algn="ctr" rotWithShape="0">
                    <a:srgbClr val="868686">
                      <a:alpha val="74997"/>
                    </a:srgbClr>
                  </a:outerShdw>
                </a:effectLst>
                <a:latin typeface="Arial Black"/>
                <a:ea typeface="Arial Black"/>
                <a:cs typeface="Arial Black"/>
              </a:rPr>
              <a:t> </a:t>
            </a:r>
          </a:p>
          <a:p>
            <a:pPr algn="ctr"/>
            <a:r>
              <a:rPr lang="ru-RU" sz="3600" kern="10" dirty="0" smtClean="0">
                <a:ln w="9360">
                  <a:solidFill>
                    <a:srgbClr val="000000"/>
                  </a:solidFill>
                  <a:miter lim="800000"/>
                  <a:headEnd/>
                  <a:tailEnd/>
                </a:ln>
                <a:blipFill dpi="0" rotWithShape="0">
                  <a:blip r:embed="rId4"/>
                  <a:srcRect/>
                  <a:tile tx="0" ty="0" sx="100000" sy="100000" flip="none" algn="tl"/>
                </a:blipFill>
                <a:effectLst>
                  <a:outerShdw blurRad="63500" dist="152735" dir="2700000" algn="ctr" rotWithShape="0">
                    <a:srgbClr val="868686">
                      <a:alpha val="74997"/>
                    </a:srgbClr>
                  </a:outerShdw>
                </a:effectLst>
                <a:latin typeface="Arial Black"/>
                <a:ea typeface="Arial Black"/>
                <a:cs typeface="Arial Black"/>
              </a:rPr>
              <a:t>в замкнутом контуре</a:t>
            </a:r>
            <a:endParaRPr lang="en-GB" sz="3600" kern="10" dirty="0">
              <a:ln w="9360">
                <a:solidFill>
                  <a:srgbClr val="000000"/>
                </a:solidFill>
                <a:miter lim="800000"/>
                <a:headEnd/>
                <a:tailEnd/>
              </a:ln>
              <a:blipFill dpi="0" rotWithShape="0">
                <a:blip r:embed="rId4"/>
                <a:srcRect/>
                <a:tile tx="0" ty="0" sx="100000" sy="100000" flip="none" algn="tl"/>
              </a:blipFill>
              <a:effectLst>
                <a:outerShdw blurRad="63500" dist="152735" dir="2700000" algn="ctr" rotWithShape="0">
                  <a:srgbClr val="868686">
                    <a:alpha val="74997"/>
                  </a:srgbClr>
                </a:outerShdw>
              </a:effectLst>
              <a:latin typeface="Arial Black"/>
              <a:ea typeface="Arial Black"/>
              <a:cs typeface="Arial Black"/>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4531" y="404665"/>
            <a:ext cx="1117096" cy="1187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724128" y="1772816"/>
            <a:ext cx="1656184" cy="432048"/>
          </a:xfrm>
          <a:prstGeom prst="rect">
            <a:avLst/>
          </a:prstGeom>
          <a:noFill/>
        </p:spPr>
        <p:txBody>
          <a:bodyPr wrap="square" lIns="0" tIns="0" rIns="0" bIns="0" rtlCol="0">
            <a:noAutofit/>
          </a:bodyPr>
          <a:lstStyle/>
          <a:p>
            <a:r>
              <a:rPr lang="ru-RU" dirty="0" smtClean="0"/>
              <a:t>  1 </a:t>
            </a:r>
          </a:p>
        </p:txBody>
      </p:sp>
      <p:sp>
        <p:nvSpPr>
          <p:cNvPr id="9" name="TextBox 8"/>
          <p:cNvSpPr txBox="1"/>
          <p:nvPr/>
        </p:nvSpPr>
        <p:spPr>
          <a:xfrm>
            <a:off x="5796136" y="1700808"/>
            <a:ext cx="1368152" cy="432048"/>
          </a:xfrm>
          <a:prstGeom prst="rect">
            <a:avLst/>
          </a:prstGeom>
          <a:solidFill>
            <a:schemeClr val="bg1"/>
          </a:solidFill>
        </p:spPr>
        <p:txBody>
          <a:bodyPr wrap="square" lIns="0" tIns="0" rIns="0" bIns="0" rtlCol="0">
            <a:noAutofit/>
          </a:bodyPr>
          <a:lstStyle/>
          <a:p>
            <a:r>
              <a:rPr lang="ru-RU" dirty="0" smtClean="0"/>
              <a:t>1 - Вызов</a:t>
            </a:r>
          </a:p>
        </p:txBody>
      </p:sp>
      <p:sp>
        <p:nvSpPr>
          <p:cNvPr id="10" name="TextBox 9"/>
          <p:cNvSpPr txBox="1"/>
          <p:nvPr/>
        </p:nvSpPr>
        <p:spPr>
          <a:xfrm>
            <a:off x="5580112" y="2852936"/>
            <a:ext cx="1872208" cy="432048"/>
          </a:xfrm>
          <a:prstGeom prst="rect">
            <a:avLst/>
          </a:prstGeom>
          <a:solidFill>
            <a:schemeClr val="bg1"/>
          </a:solidFill>
        </p:spPr>
        <p:txBody>
          <a:bodyPr wrap="square" lIns="0" tIns="0" rIns="0" bIns="0" rtlCol="0">
            <a:noAutofit/>
          </a:bodyPr>
          <a:lstStyle/>
          <a:p>
            <a:r>
              <a:rPr lang="ru-RU" dirty="0" smtClean="0"/>
              <a:t>3 – Замкнутый контур</a:t>
            </a:r>
          </a:p>
        </p:txBody>
      </p:sp>
      <p:sp>
        <p:nvSpPr>
          <p:cNvPr id="11" name="TextBox 10"/>
          <p:cNvSpPr txBox="1"/>
          <p:nvPr/>
        </p:nvSpPr>
        <p:spPr>
          <a:xfrm>
            <a:off x="5436096" y="4941168"/>
            <a:ext cx="2088232" cy="432048"/>
          </a:xfrm>
          <a:prstGeom prst="rect">
            <a:avLst/>
          </a:prstGeom>
          <a:solidFill>
            <a:schemeClr val="bg1"/>
          </a:solidFill>
        </p:spPr>
        <p:txBody>
          <a:bodyPr wrap="square" lIns="0" tIns="0" rIns="0" bIns="0" rtlCol="0">
            <a:noAutofit/>
          </a:bodyPr>
          <a:lstStyle/>
          <a:p>
            <a:r>
              <a:rPr lang="ru-RU" dirty="0" smtClean="0"/>
              <a:t> - Перепроверка </a:t>
            </a:r>
          </a:p>
        </p:txBody>
      </p:sp>
    </p:spTree>
    <p:extLst>
      <p:ext uri="{BB962C8B-B14F-4D97-AF65-F5344CB8AC3E}">
        <p14:creationId xmlns:p14="http://schemas.microsoft.com/office/powerpoint/2010/main" xmlns="" val="217833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sz="2800" dirty="0" smtClean="0">
                <a:solidFill>
                  <a:srgbClr val="000000"/>
                </a:solidFill>
                <a:latin typeface="Arial" charset="0"/>
                <a:ea typeface="ヒラギノ角ゴ Pro W3" charset="0"/>
                <a:cs typeface="ヒラギノ角ゴ Pro W3" charset="0"/>
              </a:rPr>
              <a:t>Для чего можно использовать </a:t>
            </a:r>
            <a:r>
              <a:rPr lang="en-GB" sz="2800" dirty="0" smtClean="0">
                <a:solidFill>
                  <a:srgbClr val="000000"/>
                </a:solidFill>
                <a:latin typeface="Arial" charset="0"/>
                <a:ea typeface="ヒラギノ角ゴ Pro W3" charset="0"/>
                <a:cs typeface="ヒラギノ角ゴ Pro W3" charset="0"/>
              </a:rPr>
              <a:t> </a:t>
            </a:r>
            <a:r>
              <a:rPr lang="en-GB" sz="2800" dirty="0" err="1" smtClean="0">
                <a:solidFill>
                  <a:srgbClr val="000000"/>
                </a:solidFill>
                <a:latin typeface="Arial" charset="0"/>
                <a:ea typeface="ヒラギノ角ゴ Pro W3" charset="0"/>
                <a:cs typeface="ヒラギノ角ゴ Pro W3" charset="0"/>
              </a:rPr>
              <a:t>NOTSSdk</a:t>
            </a:r>
            <a:r>
              <a:rPr lang="en-GB" sz="2800" dirty="0" smtClean="0">
                <a:solidFill>
                  <a:srgbClr val="000000"/>
                </a:solidFill>
                <a:latin typeface="Arial" charset="0"/>
                <a:ea typeface="ヒラギノ角ゴ Pro W3" charset="0"/>
                <a:cs typeface="ヒラギノ角ゴ Pro W3" charset="0"/>
              </a:rPr>
              <a:t>?</a:t>
            </a:r>
            <a:endParaRPr lang="en-GB" dirty="0"/>
          </a:p>
        </p:txBody>
      </p:sp>
      <p:sp>
        <p:nvSpPr>
          <p:cNvPr id="3" name="Pladsholder til indhold 2"/>
          <p:cNvSpPr>
            <a:spLocks noGrp="1"/>
          </p:cNvSpPr>
          <p:nvPr>
            <p:ph sz="quarter" idx="13"/>
          </p:nvPr>
        </p:nvSpPr>
        <p:spPr>
          <a:xfrm>
            <a:off x="1368425" y="1484785"/>
            <a:ext cx="5435823" cy="4248472"/>
          </a:xfrm>
        </p:spPr>
        <p:txBody>
          <a:bodyPr/>
          <a:lstStyle/>
          <a:p>
            <a:r>
              <a:rPr lang="ru-RU" dirty="0" smtClean="0"/>
              <a:t>Структурированные наблюдения</a:t>
            </a:r>
            <a:r>
              <a:rPr lang="en-GB" dirty="0" smtClean="0"/>
              <a:t>, </a:t>
            </a:r>
            <a:r>
              <a:rPr lang="ru-RU" dirty="0" smtClean="0"/>
              <a:t>рейтинги и обратная связь в клинической обстановке</a:t>
            </a:r>
            <a:endParaRPr lang="en-GB" dirty="0" smtClean="0"/>
          </a:p>
          <a:p>
            <a:pPr marL="0" indent="0">
              <a:buNone/>
            </a:pPr>
            <a:endParaRPr lang="en-GB" dirty="0" smtClean="0"/>
          </a:p>
          <a:p>
            <a:r>
              <a:rPr lang="ru-RU" dirty="0" smtClean="0"/>
              <a:t>Размышления о собственных НТН</a:t>
            </a:r>
            <a:endParaRPr lang="en-GB" dirty="0" smtClean="0"/>
          </a:p>
          <a:p>
            <a:endParaRPr lang="en-GB" dirty="0" smtClean="0"/>
          </a:p>
          <a:p>
            <a:r>
              <a:rPr lang="ru-RU" dirty="0" smtClean="0"/>
              <a:t>Учебные цели для </a:t>
            </a:r>
            <a:r>
              <a:rPr lang="ru-RU" dirty="0" err="1" smtClean="0"/>
              <a:t>симуляционного</a:t>
            </a:r>
            <a:r>
              <a:rPr lang="ru-RU" dirty="0" smtClean="0"/>
              <a:t> тренинга по отработке НТН</a:t>
            </a:r>
            <a:r>
              <a:rPr lang="en-GB" dirty="0" smtClean="0"/>
              <a:t> </a:t>
            </a:r>
            <a:r>
              <a:rPr lang="en-GB" dirty="0" smtClean="0"/>
              <a:t> </a:t>
            </a:r>
            <a:r>
              <a:rPr lang="ru-RU" dirty="0" smtClean="0"/>
              <a:t>и </a:t>
            </a:r>
            <a:r>
              <a:rPr lang="ru-RU" dirty="0" err="1" smtClean="0"/>
              <a:t>дебрифинга</a:t>
            </a:r>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1844824"/>
            <a:ext cx="1800200" cy="1967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3284984"/>
            <a:ext cx="2016224" cy="13631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393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Раскрытие информации</a:t>
            </a:r>
            <a:endParaRPr lang="en-GB" dirty="0"/>
          </a:p>
        </p:txBody>
      </p:sp>
      <p:sp>
        <p:nvSpPr>
          <p:cNvPr id="3" name="Pladsholder til indhold 2"/>
          <p:cNvSpPr>
            <a:spLocks noGrp="1"/>
          </p:cNvSpPr>
          <p:nvPr>
            <p:ph sz="quarter" idx="13"/>
          </p:nvPr>
        </p:nvSpPr>
        <p:spPr>
          <a:xfrm>
            <a:off x="1368425" y="2708919"/>
            <a:ext cx="7091363" cy="3024337"/>
          </a:xfrm>
        </p:spPr>
        <p:txBody>
          <a:bodyPr/>
          <a:lstStyle/>
          <a:p>
            <a:pPr marL="0" indent="0" algn="ctr">
              <a:buNone/>
            </a:pPr>
            <a:r>
              <a:rPr lang="ru-RU" dirty="0" smtClean="0"/>
              <a:t>Конфликт </a:t>
            </a:r>
            <a:r>
              <a:rPr lang="ru-RU" dirty="0" smtClean="0"/>
              <a:t>интересов отсутствует</a:t>
            </a:r>
            <a:endParaRPr lang="en-GB" dirty="0"/>
          </a:p>
        </p:txBody>
      </p:sp>
    </p:spTree>
    <p:extLst>
      <p:ext uri="{BB962C8B-B14F-4D97-AF65-F5344CB8AC3E}">
        <p14:creationId xmlns:p14="http://schemas.microsoft.com/office/powerpoint/2010/main" xmlns="" val="196485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3059832" y="2204864"/>
            <a:ext cx="4643735" cy="1800199"/>
          </a:xfrm>
        </p:spPr>
        <p:txBody>
          <a:bodyPr/>
          <a:lstStyle/>
          <a:p>
            <a:pPr marL="0" indent="0">
              <a:buNone/>
            </a:pPr>
            <a:r>
              <a:rPr lang="ru-RU" sz="2800" b="1" dirty="0" smtClean="0"/>
              <a:t>Видео НТН от </a:t>
            </a:r>
            <a:r>
              <a:rPr lang="en-GB" sz="2800" b="1" dirty="0" smtClean="0"/>
              <a:t>CAMES</a:t>
            </a:r>
          </a:p>
          <a:p>
            <a:pPr marL="0" indent="0">
              <a:buNone/>
            </a:pPr>
            <a:endParaRPr lang="en-GB" sz="1200" b="1" dirty="0" smtClean="0"/>
          </a:p>
          <a:p>
            <a:pPr marL="360000" lvl="1" indent="0">
              <a:buNone/>
            </a:pPr>
            <a:r>
              <a:rPr lang="en-GB" dirty="0" smtClean="0"/>
              <a:t>- </a:t>
            </a:r>
            <a:r>
              <a:rPr lang="ru-RU" dirty="0" smtClean="0"/>
              <a:t> </a:t>
            </a:r>
            <a:r>
              <a:rPr lang="ru-RU" dirty="0" smtClean="0"/>
              <a:t>Врачи </a:t>
            </a:r>
            <a:r>
              <a:rPr lang="ru-RU" dirty="0" smtClean="0"/>
              <a:t>выполняют эти действия не так, как сделали бы </a:t>
            </a:r>
            <a:r>
              <a:rPr lang="ru-RU" dirty="0" smtClean="0"/>
              <a:t>это в </a:t>
            </a:r>
            <a:r>
              <a:rPr lang="ru-RU" dirty="0" smtClean="0"/>
              <a:t>реальной жизни</a:t>
            </a:r>
            <a:r>
              <a:rPr lang="en-GB" dirty="0" smtClean="0"/>
              <a:t>!</a:t>
            </a:r>
            <a:endParaRPr lang="en-GB" dirty="0"/>
          </a:p>
        </p:txBody>
      </p:sp>
    </p:spTree>
    <p:extLst>
      <p:ext uri="{BB962C8B-B14F-4D97-AF65-F5344CB8AC3E}">
        <p14:creationId xmlns:p14="http://schemas.microsoft.com/office/powerpoint/2010/main" xmlns="" val="1782490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3548800" y="2204864"/>
            <a:ext cx="360040" cy="504056"/>
          </a:xfrm>
          <a:prstGeom prst="rect">
            <a:avLst/>
          </a:prstGeom>
          <a:noFill/>
        </p:spPr>
        <p:txBody>
          <a:bodyPr wrap="none" lIns="0" tIns="0" rIns="0" bIns="0" rtlCol="0">
            <a:noAutofit/>
          </a:bodyPr>
          <a:lstStyle/>
          <a:p>
            <a:r>
              <a:rPr lang="da-DK" sz="3200" b="1" dirty="0"/>
              <a:t>4</a:t>
            </a:r>
            <a:endParaRPr lang="en-GB" sz="3200" b="1" dirty="0" smtClean="0"/>
          </a:p>
        </p:txBody>
      </p:sp>
      <p:sp>
        <p:nvSpPr>
          <p:cNvPr id="6" name="Tekstboks 5"/>
          <p:cNvSpPr txBox="1"/>
          <p:nvPr/>
        </p:nvSpPr>
        <p:spPr>
          <a:xfrm>
            <a:off x="524464" y="519580"/>
            <a:ext cx="3024336" cy="457200"/>
          </a:xfrm>
          <a:prstGeom prst="rect">
            <a:avLst/>
          </a:prstGeom>
          <a:noFill/>
        </p:spPr>
        <p:txBody>
          <a:bodyPr wrap="none" lIns="0" tIns="0" rIns="0" bIns="0" rtlCol="0">
            <a:noAutofit/>
          </a:bodyPr>
          <a:lstStyle/>
          <a:p>
            <a:r>
              <a:rPr lang="ru-RU" sz="2400" b="1" dirty="0" smtClean="0"/>
              <a:t>Только для ХИРУРГА</a:t>
            </a:r>
            <a:r>
              <a:rPr lang="en-GB" sz="2400" b="1" dirty="0" smtClean="0"/>
              <a:t>!</a:t>
            </a:r>
          </a:p>
        </p:txBody>
      </p:sp>
      <p:sp>
        <p:nvSpPr>
          <p:cNvPr id="7" name="Tekstboks 6"/>
          <p:cNvSpPr txBox="1"/>
          <p:nvPr/>
        </p:nvSpPr>
        <p:spPr>
          <a:xfrm>
            <a:off x="3563888" y="2924944"/>
            <a:ext cx="360040" cy="504056"/>
          </a:xfrm>
          <a:prstGeom prst="rect">
            <a:avLst/>
          </a:prstGeom>
          <a:noFill/>
        </p:spPr>
        <p:txBody>
          <a:bodyPr wrap="none" lIns="0" tIns="0" rIns="0" bIns="0" rtlCol="0">
            <a:noAutofit/>
          </a:bodyPr>
          <a:lstStyle/>
          <a:p>
            <a:r>
              <a:rPr lang="en-GB" sz="3200" b="1" dirty="0"/>
              <a:t>2</a:t>
            </a:r>
            <a:endParaRPr lang="en-GB" sz="3200" b="1" dirty="0" smtClean="0"/>
          </a:p>
        </p:txBody>
      </p:sp>
      <p:sp>
        <p:nvSpPr>
          <p:cNvPr id="8" name="Tekstboks 7"/>
          <p:cNvSpPr txBox="1"/>
          <p:nvPr/>
        </p:nvSpPr>
        <p:spPr>
          <a:xfrm>
            <a:off x="3548800" y="3529102"/>
            <a:ext cx="360040" cy="504056"/>
          </a:xfrm>
          <a:prstGeom prst="rect">
            <a:avLst/>
          </a:prstGeom>
          <a:noFill/>
        </p:spPr>
        <p:txBody>
          <a:bodyPr wrap="none" lIns="0" tIns="0" rIns="0" bIns="0" rtlCol="0">
            <a:noAutofit/>
          </a:bodyPr>
          <a:lstStyle/>
          <a:p>
            <a:r>
              <a:rPr lang="da-DK" sz="3200" b="1" dirty="0"/>
              <a:t>2</a:t>
            </a:r>
            <a:endParaRPr lang="en-GB" sz="3200" b="1" dirty="0" smtClean="0"/>
          </a:p>
        </p:txBody>
      </p:sp>
      <p:sp>
        <p:nvSpPr>
          <p:cNvPr id="9" name="Tekstboks 8"/>
          <p:cNvSpPr txBox="1"/>
          <p:nvPr/>
        </p:nvSpPr>
        <p:spPr>
          <a:xfrm>
            <a:off x="3548800" y="4221088"/>
            <a:ext cx="360040" cy="504056"/>
          </a:xfrm>
          <a:prstGeom prst="rect">
            <a:avLst/>
          </a:prstGeom>
          <a:noFill/>
        </p:spPr>
        <p:txBody>
          <a:bodyPr wrap="none" lIns="0" tIns="0" rIns="0" bIns="0" rtlCol="0">
            <a:noAutofit/>
          </a:bodyPr>
          <a:lstStyle/>
          <a:p>
            <a:r>
              <a:rPr lang="da-DK" sz="3200" b="1" dirty="0"/>
              <a:t>3</a:t>
            </a:r>
            <a:endParaRPr lang="en-GB" sz="3200" b="1" dirty="0" smtClean="0"/>
          </a:p>
        </p:txBody>
      </p:sp>
      <p:sp>
        <p:nvSpPr>
          <p:cNvPr id="11" name="TextBox 10"/>
          <p:cNvSpPr txBox="1"/>
          <p:nvPr/>
        </p:nvSpPr>
        <p:spPr>
          <a:xfrm>
            <a:off x="1331640" y="5013176"/>
            <a:ext cx="7344816" cy="936104"/>
          </a:xfrm>
          <a:prstGeom prst="rect">
            <a:avLst/>
          </a:prstGeom>
          <a:noFill/>
        </p:spPr>
        <p:txBody>
          <a:bodyPr wrap="square" lIns="0" tIns="0" rIns="0" bIns="0" rtlCol="0">
            <a:noAutofit/>
          </a:bodyPr>
          <a:lstStyle/>
          <a:p>
            <a:endParaRPr lang="ru-RU" sz="1400" b="1" dirty="0" err="1" smtClean="0"/>
          </a:p>
        </p:txBody>
      </p:sp>
      <p:graphicFrame>
        <p:nvGraphicFramePr>
          <p:cNvPr id="12" name="Таблица 11"/>
          <p:cNvGraphicFramePr>
            <a:graphicFrameLocks noGrp="1"/>
          </p:cNvGraphicFramePr>
          <p:nvPr/>
        </p:nvGraphicFramePr>
        <p:xfrm>
          <a:off x="1331640" y="1196752"/>
          <a:ext cx="7296472" cy="3632200"/>
        </p:xfrm>
        <a:graphic>
          <a:graphicData uri="http://schemas.openxmlformats.org/drawingml/2006/table">
            <a:tbl>
              <a:tblPr firstRow="1" bandRow="1">
                <a:tableStyleId>{5C22544A-7EE6-4342-B048-85BDC9FD1C3A}</a:tableStyleId>
              </a:tblPr>
              <a:tblGrid>
                <a:gridCol w="2032000"/>
                <a:gridCol w="2032000"/>
                <a:gridCol w="3232472"/>
              </a:tblGrid>
              <a:tr h="370840">
                <a:tc>
                  <a:txBody>
                    <a:bodyPr/>
                    <a:lstStyle/>
                    <a:p>
                      <a:r>
                        <a:rPr lang="ru-RU" sz="1400" dirty="0" smtClean="0"/>
                        <a:t>Категория</a:t>
                      </a:r>
                      <a:endParaRPr lang="ru-RU" sz="1400" dirty="0"/>
                    </a:p>
                  </a:txBody>
                  <a:tcPr/>
                </a:tc>
                <a:tc>
                  <a:txBody>
                    <a:bodyPr/>
                    <a:lstStyle/>
                    <a:p>
                      <a:r>
                        <a:rPr lang="ru-RU" sz="1400" dirty="0" smtClean="0"/>
                        <a:t>Категория</a:t>
                      </a:r>
                    </a:p>
                    <a:p>
                      <a:r>
                        <a:rPr lang="ru-RU" sz="1400" dirty="0" smtClean="0"/>
                        <a:t>Балл</a:t>
                      </a:r>
                      <a:endParaRPr lang="ru-RU" sz="1400" dirty="0"/>
                    </a:p>
                  </a:txBody>
                  <a:tcPr/>
                </a:tc>
                <a:tc>
                  <a:txBody>
                    <a:bodyPr/>
                    <a:lstStyle/>
                    <a:p>
                      <a:r>
                        <a:rPr lang="ru-RU" sz="1400" dirty="0" smtClean="0"/>
                        <a:t>Элемент</a:t>
                      </a:r>
                      <a:endParaRPr lang="ru-RU" sz="1400" dirty="0"/>
                    </a:p>
                  </a:txBody>
                  <a:tcPr/>
                </a:tc>
              </a:tr>
              <a:tr h="370840">
                <a:tc>
                  <a:txBody>
                    <a:bodyPr/>
                    <a:lstStyle/>
                    <a:p>
                      <a:r>
                        <a:rPr lang="ru-RU" sz="1200" dirty="0" smtClean="0"/>
                        <a:t>Осведомленность о ситуации</a:t>
                      </a:r>
                      <a:endParaRPr lang="ru-RU" sz="1200" dirty="0"/>
                    </a:p>
                  </a:txBody>
                  <a:tcPr/>
                </a:tc>
                <a:tc>
                  <a:txBody>
                    <a:bodyPr/>
                    <a:lstStyle/>
                    <a:p>
                      <a:pPr algn="ctr"/>
                      <a:r>
                        <a:rPr lang="ru-RU" sz="2000" b="1" dirty="0" smtClean="0"/>
                        <a:t>4</a:t>
                      </a:r>
                      <a:endParaRPr lang="ru-RU" sz="2000" b="1" dirty="0"/>
                    </a:p>
                  </a:txBody>
                  <a:tcPr/>
                </a:tc>
                <a:tc>
                  <a:txBody>
                    <a:bodyPr/>
                    <a:lstStyle/>
                    <a:p>
                      <a:r>
                        <a:rPr lang="ru-RU" sz="1200" dirty="0" smtClean="0"/>
                        <a:t>Сбор информации</a:t>
                      </a:r>
                    </a:p>
                    <a:p>
                      <a:r>
                        <a:rPr lang="ru-RU" sz="1200" dirty="0" smtClean="0"/>
                        <a:t>Понимание </a:t>
                      </a:r>
                      <a:r>
                        <a:rPr lang="ru-RU" sz="1200" dirty="0" smtClean="0"/>
                        <a:t>информации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Прогнозирование и предвосхищение</a:t>
                      </a:r>
                      <a:endParaRPr lang="ru-RU" sz="1200" baseline="0" dirty="0" smtClean="0"/>
                    </a:p>
                    <a:p>
                      <a:r>
                        <a:rPr lang="ru-RU" sz="1200" baseline="0" dirty="0" smtClean="0"/>
                        <a:t>Мониторинг собственных действий</a:t>
                      </a:r>
                      <a:endParaRPr lang="ru-RU" sz="1200" dirty="0"/>
                    </a:p>
                  </a:txBody>
                  <a:tcPr/>
                </a:tc>
              </a:tr>
              <a:tr h="370840">
                <a:tc>
                  <a:txBody>
                    <a:bodyPr/>
                    <a:lstStyle/>
                    <a:p>
                      <a:r>
                        <a:rPr lang="ru-RU" sz="1200" dirty="0" smtClean="0"/>
                        <a:t>Принятие</a:t>
                      </a:r>
                      <a:r>
                        <a:rPr lang="ru-RU" sz="1200" baseline="0" dirty="0" smtClean="0"/>
                        <a:t> решений</a:t>
                      </a:r>
                      <a:endParaRPr lang="ru-RU" sz="1200" dirty="0"/>
                    </a:p>
                  </a:txBody>
                  <a:tcPr/>
                </a:tc>
                <a:tc>
                  <a:txBody>
                    <a:bodyPr/>
                    <a:lstStyle/>
                    <a:p>
                      <a:pPr algn="ctr"/>
                      <a:r>
                        <a:rPr lang="ru-RU" sz="2000" b="1" dirty="0" smtClean="0"/>
                        <a:t>2</a:t>
                      </a:r>
                      <a:endParaRPr lang="ru-RU" sz="2000" b="1" dirty="0"/>
                    </a:p>
                  </a:txBody>
                  <a:tcPr/>
                </a:tc>
                <a:tc>
                  <a:txBody>
                    <a:bodyPr/>
                    <a:lstStyle/>
                    <a:p>
                      <a:r>
                        <a:rPr lang="ru-RU" sz="1200" dirty="0" smtClean="0"/>
                        <a:t>Рассмотрение вариантов</a:t>
                      </a:r>
                    </a:p>
                    <a:p>
                      <a:r>
                        <a:rPr lang="ru-RU" sz="1200" dirty="0" smtClean="0"/>
                        <a:t>Решения выбора и коммуникаций</a:t>
                      </a:r>
                    </a:p>
                    <a:p>
                      <a:r>
                        <a:rPr lang="ru-RU" sz="1200" dirty="0" smtClean="0"/>
                        <a:t>Решения выполнения и оценки </a:t>
                      </a:r>
                      <a:endParaRPr lang="ru-RU" sz="1200" dirty="0"/>
                    </a:p>
                  </a:txBody>
                  <a:tcPr/>
                </a:tc>
              </a:tr>
              <a:tr h="370840">
                <a:tc>
                  <a:txBody>
                    <a:bodyPr/>
                    <a:lstStyle/>
                    <a:p>
                      <a:r>
                        <a:rPr lang="ru-RU" sz="1200" dirty="0" smtClean="0"/>
                        <a:t>Лидерство</a:t>
                      </a:r>
                      <a:endParaRPr lang="ru-RU" sz="1200" dirty="0"/>
                    </a:p>
                  </a:txBody>
                  <a:tcPr/>
                </a:tc>
                <a:tc>
                  <a:txBody>
                    <a:bodyPr/>
                    <a:lstStyle/>
                    <a:p>
                      <a:pPr algn="ctr"/>
                      <a:r>
                        <a:rPr lang="ru-RU" sz="2000" b="1" dirty="0" smtClean="0"/>
                        <a:t>2</a:t>
                      </a:r>
                      <a:endParaRPr lang="ru-RU" sz="2000" b="1" dirty="0"/>
                    </a:p>
                  </a:txBody>
                  <a:tcPr/>
                </a:tc>
                <a:tc>
                  <a:txBody>
                    <a:bodyPr/>
                    <a:lstStyle/>
                    <a:p>
                      <a:r>
                        <a:rPr lang="ru-RU" sz="1200" dirty="0" smtClean="0"/>
                        <a:t>Постановка и соблюдение стандартов</a:t>
                      </a:r>
                    </a:p>
                    <a:p>
                      <a:r>
                        <a:rPr lang="ru-RU" sz="1200" dirty="0" smtClean="0"/>
                        <a:t>Поддержка </a:t>
                      </a:r>
                      <a:r>
                        <a:rPr lang="ru-RU" sz="1200" dirty="0" smtClean="0"/>
                        <a:t>других </a:t>
                      </a:r>
                    </a:p>
                    <a:p>
                      <a:r>
                        <a:rPr lang="ru-RU" sz="1200" dirty="0" smtClean="0"/>
                        <a:t>Противодействие давлению</a:t>
                      </a:r>
                      <a:endParaRPr lang="ru-RU" sz="1200" dirty="0"/>
                    </a:p>
                  </a:txBody>
                  <a:tcPr/>
                </a:tc>
              </a:tr>
              <a:tr h="370840">
                <a:tc>
                  <a:txBody>
                    <a:bodyPr/>
                    <a:lstStyle/>
                    <a:p>
                      <a:r>
                        <a:rPr lang="ru-RU" sz="1200" dirty="0" smtClean="0"/>
                        <a:t>Коммуникация и командная работа</a:t>
                      </a:r>
                      <a:endParaRPr lang="ru-RU" sz="1200" dirty="0"/>
                    </a:p>
                  </a:txBody>
                  <a:tcPr/>
                </a:tc>
                <a:tc>
                  <a:txBody>
                    <a:bodyPr/>
                    <a:lstStyle/>
                    <a:p>
                      <a:pPr algn="ctr"/>
                      <a:r>
                        <a:rPr lang="ru-RU" sz="2000" b="1" dirty="0" smtClean="0"/>
                        <a:t>3</a:t>
                      </a:r>
                      <a:endParaRPr lang="ru-RU" sz="2000" b="1" dirty="0"/>
                    </a:p>
                  </a:txBody>
                  <a:tcPr/>
                </a:tc>
                <a:tc>
                  <a:txBody>
                    <a:bodyPr/>
                    <a:lstStyle/>
                    <a:p>
                      <a:r>
                        <a:rPr lang="ru-RU" sz="1200" dirty="0" smtClean="0"/>
                        <a:t>Обмен информацией</a:t>
                      </a:r>
                    </a:p>
                    <a:p>
                      <a:r>
                        <a:rPr lang="ru-RU" sz="1200" dirty="0" smtClean="0"/>
                        <a:t>Установление </a:t>
                      </a:r>
                      <a:r>
                        <a:rPr lang="ru-RU" sz="1200" dirty="0" smtClean="0"/>
                        <a:t>общего понимания</a:t>
                      </a:r>
                    </a:p>
                    <a:p>
                      <a:r>
                        <a:rPr lang="ru-RU" sz="1200" dirty="0" smtClean="0"/>
                        <a:t>Координация</a:t>
                      </a:r>
                      <a:r>
                        <a:rPr lang="ru-RU" sz="1200" baseline="0" dirty="0" smtClean="0"/>
                        <a:t> </a:t>
                      </a:r>
                      <a:r>
                        <a:rPr lang="ru-RU" sz="1200" baseline="0" dirty="0" smtClean="0"/>
                        <a:t>действий</a:t>
                      </a:r>
                      <a:endParaRPr lang="ru-RU" sz="1200" dirty="0"/>
                    </a:p>
                  </a:txBody>
                  <a:tcPr/>
                </a:tc>
              </a:tr>
              <a:tr h="370840">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
        <p:nvSpPr>
          <p:cNvPr id="13" name="Прямоугольник 12"/>
          <p:cNvSpPr/>
          <p:nvPr/>
        </p:nvSpPr>
        <p:spPr>
          <a:xfrm>
            <a:off x="1071538" y="4929198"/>
            <a:ext cx="7643866" cy="738664"/>
          </a:xfrm>
          <a:prstGeom prst="rect">
            <a:avLst/>
          </a:prstGeom>
        </p:spPr>
        <p:txBody>
          <a:bodyPr wrap="square">
            <a:spAutoFit/>
          </a:bodyPr>
          <a:lstStyle/>
          <a:p>
            <a:r>
              <a:rPr lang="ru-RU" sz="1400" b="1" dirty="0" smtClean="0"/>
              <a:t>1:</a:t>
            </a:r>
            <a:r>
              <a:rPr lang="ru-RU" sz="1400" dirty="0" smtClean="0"/>
              <a:t> Неприемлемо  	</a:t>
            </a:r>
            <a:r>
              <a:rPr lang="ru-RU" sz="1400" b="1" dirty="0" smtClean="0"/>
              <a:t>2:</a:t>
            </a:r>
            <a:r>
              <a:rPr lang="ru-RU" sz="1400" dirty="0" smtClean="0"/>
              <a:t> Плохо 	</a:t>
            </a:r>
            <a:r>
              <a:rPr lang="ru-RU" sz="1400" b="1" dirty="0" smtClean="0"/>
              <a:t>3:</a:t>
            </a:r>
            <a:r>
              <a:rPr lang="ru-RU" sz="1400" dirty="0" smtClean="0"/>
              <a:t> Приемлемо 		</a:t>
            </a:r>
            <a:r>
              <a:rPr lang="ru-RU" sz="1400" b="1" dirty="0" smtClean="0"/>
              <a:t>4:</a:t>
            </a:r>
            <a:r>
              <a:rPr lang="ru-RU" sz="1400" dirty="0" smtClean="0"/>
              <a:t> Хорошо 	</a:t>
            </a:r>
            <a:r>
              <a:rPr lang="ru-RU" sz="1400" b="1" dirty="0" smtClean="0"/>
              <a:t>5:</a:t>
            </a:r>
            <a:r>
              <a:rPr lang="ru-RU" sz="1400" dirty="0" smtClean="0"/>
              <a:t> Отлично</a:t>
            </a:r>
          </a:p>
          <a:p>
            <a:r>
              <a:rPr lang="ru-RU" sz="1400" dirty="0" smtClean="0"/>
              <a:t> </a:t>
            </a:r>
          </a:p>
          <a:p>
            <a:r>
              <a:rPr lang="ru-RU" sz="1400" b="1" dirty="0" smtClean="0"/>
              <a:t>БО</a:t>
            </a:r>
            <a:r>
              <a:rPr lang="ru-RU" sz="1400" dirty="0" smtClean="0"/>
              <a:t>: без оценки (например, в данной ситуации поведение не наблюдалось)</a:t>
            </a:r>
          </a:p>
        </p:txBody>
      </p:sp>
    </p:spTree>
    <p:extLst>
      <p:ext uri="{BB962C8B-B14F-4D97-AF65-F5344CB8AC3E}">
        <p14:creationId xmlns:p14="http://schemas.microsoft.com/office/powerpoint/2010/main" xmlns="" val="203501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04664"/>
            <a:ext cx="7776864" cy="504055"/>
          </a:xfrm>
        </p:spPr>
        <p:txBody>
          <a:bodyPr/>
          <a:lstStyle/>
          <a:p>
            <a:r>
              <a:rPr lang="ru-RU" dirty="0" smtClean="0"/>
              <a:t>Какие навыки хирурга можно увидеть</a:t>
            </a:r>
            <a:r>
              <a:rPr lang="da-DK" dirty="0" smtClean="0"/>
              <a:t>?</a:t>
            </a:r>
            <a:endParaRPr lang="en-GB" dirty="0"/>
          </a:p>
        </p:txBody>
      </p:sp>
      <p:sp>
        <p:nvSpPr>
          <p:cNvPr id="3" name="Pladsholder til indhold 2"/>
          <p:cNvSpPr>
            <a:spLocks noGrp="1"/>
          </p:cNvSpPr>
          <p:nvPr>
            <p:ph sz="quarter" idx="13"/>
          </p:nvPr>
        </p:nvSpPr>
        <p:spPr>
          <a:xfrm>
            <a:off x="899593" y="1196752"/>
            <a:ext cx="7560196" cy="4875454"/>
          </a:xfrm>
        </p:spPr>
        <p:txBody>
          <a:bodyPr/>
          <a:lstStyle/>
          <a:p>
            <a:pPr marL="360000" lvl="1" indent="0">
              <a:buNone/>
            </a:pPr>
            <a:r>
              <a:rPr lang="ru-RU" u="sng" dirty="0" smtClean="0"/>
              <a:t>Осведомленность о </a:t>
            </a:r>
            <a:r>
              <a:rPr lang="ru-RU" u="sng" dirty="0" smtClean="0"/>
              <a:t>ситуации</a:t>
            </a:r>
            <a:r>
              <a:rPr lang="en-GB" u="sng" dirty="0" smtClean="0"/>
              <a:t>:</a:t>
            </a:r>
            <a:r>
              <a:rPr lang="en-GB" dirty="0" smtClean="0"/>
              <a:t> </a:t>
            </a:r>
          </a:p>
          <a:p>
            <a:pPr lvl="2"/>
            <a:r>
              <a:rPr lang="ru-RU" dirty="0" smtClean="0"/>
              <a:t>Сбор информации</a:t>
            </a:r>
            <a:r>
              <a:rPr lang="en-GB" dirty="0" smtClean="0"/>
              <a:t>: </a:t>
            </a:r>
            <a:r>
              <a:rPr lang="ru-RU" dirty="0" smtClean="0"/>
              <a:t>знает и говорит, что это было трудно, но они почти закончили</a:t>
            </a:r>
            <a:r>
              <a:rPr lang="en-GB" dirty="0" smtClean="0"/>
              <a:t>.</a:t>
            </a:r>
          </a:p>
          <a:p>
            <a:pPr lvl="2"/>
            <a:r>
              <a:rPr lang="ru-RU" dirty="0"/>
              <a:t>Прогнозирование и предвосхищение</a:t>
            </a:r>
            <a:r>
              <a:rPr lang="da-DK" dirty="0" smtClean="0"/>
              <a:t>: </a:t>
            </a:r>
            <a:r>
              <a:rPr lang="ru-RU" dirty="0" smtClean="0"/>
              <a:t>говорит, что сейчас </a:t>
            </a:r>
            <a:r>
              <a:rPr lang="ru-RU" dirty="0" smtClean="0"/>
              <a:t>им требуется </a:t>
            </a:r>
            <a:r>
              <a:rPr lang="ru-RU" dirty="0" err="1" smtClean="0"/>
              <a:t>степлер</a:t>
            </a:r>
            <a:r>
              <a:rPr lang="ru-RU" dirty="0" smtClean="0"/>
              <a:t> и </a:t>
            </a:r>
            <a:r>
              <a:rPr lang="ru-RU" dirty="0" err="1" smtClean="0"/>
              <a:t>эндо-</a:t>
            </a:r>
            <a:r>
              <a:rPr lang="ru-RU" dirty="0" err="1" smtClean="0"/>
              <a:t>пакет</a:t>
            </a:r>
            <a:r>
              <a:rPr lang="da-DK" dirty="0" smtClean="0"/>
              <a:t>; </a:t>
            </a:r>
            <a:r>
              <a:rPr lang="ru-RU" dirty="0" smtClean="0"/>
              <a:t>отвечает </a:t>
            </a:r>
            <a:r>
              <a:rPr lang="ru-RU" dirty="0" err="1" smtClean="0"/>
              <a:t>медсестре-анестезистке</a:t>
            </a:r>
            <a:r>
              <a:rPr lang="ru-RU" dirty="0" smtClean="0"/>
              <a:t> </a:t>
            </a:r>
            <a:r>
              <a:rPr lang="ru-RU" dirty="0" smtClean="0"/>
              <a:t>относительно следующего пациента</a:t>
            </a:r>
            <a:r>
              <a:rPr lang="da-DK" dirty="0" smtClean="0"/>
              <a:t>.</a:t>
            </a:r>
            <a:endParaRPr lang="ru-RU" dirty="0" smtClean="0"/>
          </a:p>
          <a:p>
            <a:pPr marL="360000" lvl="1" indent="0">
              <a:buNone/>
            </a:pPr>
            <a:endParaRPr lang="en-GB" sz="100" u="sng" dirty="0" smtClean="0"/>
          </a:p>
          <a:p>
            <a:pPr marL="360000" lvl="1" indent="0">
              <a:buNone/>
            </a:pPr>
            <a:r>
              <a:rPr lang="ru-RU" u="sng" dirty="0" smtClean="0"/>
              <a:t>Принятие </a:t>
            </a:r>
            <a:r>
              <a:rPr lang="ru-RU" u="sng" dirty="0" smtClean="0"/>
              <a:t>решений</a:t>
            </a:r>
            <a:r>
              <a:rPr lang="en-GB" dirty="0" smtClean="0"/>
              <a:t>: </a:t>
            </a:r>
            <a:endParaRPr lang="en-GB" dirty="0" smtClean="0"/>
          </a:p>
          <a:p>
            <a:pPr lvl="2"/>
            <a:r>
              <a:rPr lang="ru-RU" dirty="0" smtClean="0"/>
              <a:t>Хирург </a:t>
            </a:r>
            <a:r>
              <a:rPr lang="ru-RU" dirty="0" smtClean="0"/>
              <a:t>решает, </a:t>
            </a:r>
            <a:r>
              <a:rPr lang="ru-RU" dirty="0" smtClean="0"/>
              <a:t>что они почти закончили, но сообщение о </a:t>
            </a:r>
            <a:r>
              <a:rPr lang="ru-RU" dirty="0" smtClean="0"/>
              <a:t>принятом решении </a:t>
            </a:r>
            <a:r>
              <a:rPr lang="ru-RU" dirty="0" smtClean="0"/>
              <a:t>было передано </a:t>
            </a:r>
            <a:r>
              <a:rPr lang="ru-RU" dirty="0" smtClean="0"/>
              <a:t>операционным медсестрам </a:t>
            </a:r>
            <a:r>
              <a:rPr lang="ru-RU" b="1" dirty="0" smtClean="0"/>
              <a:t>не</a:t>
            </a:r>
            <a:r>
              <a:rPr lang="ru-RU" dirty="0" smtClean="0"/>
              <a:t>эффективно, поэтому решение </a:t>
            </a:r>
            <a:r>
              <a:rPr lang="ru-RU" b="1" dirty="0" smtClean="0"/>
              <a:t>не было </a:t>
            </a:r>
            <a:r>
              <a:rPr lang="ru-RU" dirty="0" smtClean="0"/>
              <a:t>реализовано</a:t>
            </a:r>
            <a:r>
              <a:rPr lang="en-GB" dirty="0" smtClean="0"/>
              <a:t>.</a:t>
            </a:r>
          </a:p>
          <a:p>
            <a:pPr lvl="2"/>
            <a:r>
              <a:rPr lang="ru-RU" dirty="0" smtClean="0"/>
              <a:t>Хирург решил, что делать со следующим пациентом, когда его спросили</a:t>
            </a:r>
            <a:r>
              <a:rPr lang="da-DK" dirty="0" smtClean="0"/>
              <a:t>.</a:t>
            </a:r>
            <a:endParaRPr lang="ru-RU" dirty="0" smtClean="0"/>
          </a:p>
          <a:p>
            <a:pPr lvl="2">
              <a:buNone/>
            </a:pPr>
            <a:endParaRPr lang="en-GB" dirty="0" smtClean="0"/>
          </a:p>
        </p:txBody>
      </p:sp>
    </p:spTree>
    <p:extLst>
      <p:ext uri="{BB962C8B-B14F-4D97-AF65-F5344CB8AC3E}">
        <p14:creationId xmlns:p14="http://schemas.microsoft.com/office/powerpoint/2010/main" xmlns="" val="396126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404664"/>
            <a:ext cx="7776864" cy="504055"/>
          </a:xfrm>
        </p:spPr>
        <p:txBody>
          <a:bodyPr/>
          <a:lstStyle/>
          <a:p>
            <a:r>
              <a:rPr lang="ru-RU" dirty="0" smtClean="0"/>
              <a:t>Какие навыки хирурга</a:t>
            </a:r>
            <a:r>
              <a:rPr lang="da-DK" dirty="0" smtClean="0"/>
              <a:t> </a:t>
            </a:r>
            <a:r>
              <a:rPr lang="ru-RU" dirty="0" smtClean="0"/>
              <a:t>можно увидеть</a:t>
            </a:r>
            <a:r>
              <a:rPr lang="da-DK" dirty="0" smtClean="0"/>
              <a:t>?</a:t>
            </a:r>
            <a:endParaRPr lang="en-GB" dirty="0"/>
          </a:p>
        </p:txBody>
      </p:sp>
      <p:sp>
        <p:nvSpPr>
          <p:cNvPr id="3" name="Pladsholder til indhold 2"/>
          <p:cNvSpPr>
            <a:spLocks noGrp="1"/>
          </p:cNvSpPr>
          <p:nvPr>
            <p:ph sz="quarter" idx="13"/>
          </p:nvPr>
        </p:nvSpPr>
        <p:spPr>
          <a:xfrm>
            <a:off x="899592" y="980728"/>
            <a:ext cx="7920879" cy="4752528"/>
          </a:xfrm>
        </p:spPr>
        <p:txBody>
          <a:bodyPr/>
          <a:lstStyle/>
          <a:p>
            <a:pPr marL="360000" lvl="1" indent="0">
              <a:buNone/>
            </a:pPr>
            <a:r>
              <a:rPr lang="ru-RU" sz="1800" u="sng" dirty="0" smtClean="0"/>
              <a:t>Лидерство</a:t>
            </a:r>
            <a:r>
              <a:rPr lang="en-GB" sz="1800" u="sng" dirty="0" smtClean="0"/>
              <a:t>:</a:t>
            </a:r>
            <a:r>
              <a:rPr lang="en-GB" sz="1800" dirty="0" smtClean="0"/>
              <a:t> </a:t>
            </a:r>
          </a:p>
          <a:p>
            <a:pPr lvl="2"/>
            <a:r>
              <a:rPr lang="ru-RU" sz="1600" dirty="0" smtClean="0"/>
              <a:t>Хирург инструктирует ассистента спокойным голосом</a:t>
            </a:r>
            <a:r>
              <a:rPr lang="en-GB" sz="1600" dirty="0" smtClean="0"/>
              <a:t>, </a:t>
            </a:r>
            <a:r>
              <a:rPr lang="ru-RU" sz="1600" dirty="0" smtClean="0"/>
              <a:t>терпелив к обучаемому</a:t>
            </a:r>
            <a:r>
              <a:rPr lang="en-GB" sz="1600" dirty="0" smtClean="0"/>
              <a:t>, </a:t>
            </a:r>
            <a:r>
              <a:rPr lang="ru-RU" sz="1600" dirty="0" smtClean="0"/>
              <a:t>показывает, как полезно использовать</a:t>
            </a:r>
            <a:r>
              <a:rPr lang="en-GB" sz="1600" dirty="0" smtClean="0"/>
              <a:t> ‘</a:t>
            </a:r>
            <a:r>
              <a:rPr lang="ru-RU" sz="1600" dirty="0" smtClean="0"/>
              <a:t>свободное время</a:t>
            </a:r>
            <a:r>
              <a:rPr lang="en-GB" sz="1600" dirty="0" smtClean="0"/>
              <a:t>’ </a:t>
            </a:r>
            <a:r>
              <a:rPr lang="ru-RU" sz="1600" dirty="0" smtClean="0"/>
              <a:t>и расслабить мышцы спины</a:t>
            </a:r>
            <a:r>
              <a:rPr lang="en-GB" sz="1600" dirty="0" smtClean="0"/>
              <a:t>/</a:t>
            </a:r>
            <a:r>
              <a:rPr lang="ru-RU" sz="1600" dirty="0" smtClean="0"/>
              <a:t>плеч</a:t>
            </a:r>
            <a:r>
              <a:rPr lang="en-GB" sz="1600" dirty="0" smtClean="0"/>
              <a:t>.</a:t>
            </a:r>
          </a:p>
          <a:p>
            <a:pPr lvl="2"/>
            <a:r>
              <a:rPr lang="ru-RU" sz="1600" dirty="0" smtClean="0"/>
              <a:t>Сверяется с ассистентом</a:t>
            </a:r>
            <a:r>
              <a:rPr lang="da-DK" sz="1600" dirty="0" smtClean="0"/>
              <a:t>,</a:t>
            </a:r>
            <a:r>
              <a:rPr lang="ru-RU" sz="1600" dirty="0" smtClean="0"/>
              <a:t> </a:t>
            </a:r>
            <a:r>
              <a:rPr lang="ru-RU" sz="1600" dirty="0" smtClean="0"/>
              <a:t>что они закончили, сверяется с </a:t>
            </a:r>
            <a:r>
              <a:rPr lang="ru-RU" sz="1600" dirty="0" err="1" smtClean="0"/>
              <a:t>медсестрой-анестезисткой</a:t>
            </a:r>
            <a:r>
              <a:rPr lang="ru-RU" sz="1600" dirty="0" smtClean="0"/>
              <a:t>  </a:t>
            </a:r>
            <a:r>
              <a:rPr lang="ru-RU" sz="1600" dirty="0" smtClean="0"/>
              <a:t>относительно следующего пациента</a:t>
            </a:r>
            <a:r>
              <a:rPr lang="da-DK" sz="1600" dirty="0" smtClean="0"/>
              <a:t>.</a:t>
            </a:r>
          </a:p>
          <a:p>
            <a:pPr lvl="2"/>
            <a:r>
              <a:rPr lang="ru-RU" sz="1600" b="1" dirty="0" smtClean="0"/>
              <a:t>Не</a:t>
            </a:r>
            <a:r>
              <a:rPr lang="ru-RU" sz="1600" dirty="0" smtClean="0"/>
              <a:t> устанавливает стандарты поведения операционной </a:t>
            </a:r>
            <a:r>
              <a:rPr lang="ru-RU" sz="1600" dirty="0" smtClean="0"/>
              <a:t>медсестры</a:t>
            </a:r>
            <a:endParaRPr lang="da-DK" sz="1600" dirty="0" smtClean="0"/>
          </a:p>
          <a:p>
            <a:pPr marL="702000" lvl="2" indent="0">
              <a:buNone/>
            </a:pPr>
            <a:endParaRPr lang="en-GB" sz="100" dirty="0" smtClean="0"/>
          </a:p>
          <a:p>
            <a:pPr marL="360000" lvl="1" indent="0">
              <a:buNone/>
            </a:pPr>
            <a:r>
              <a:rPr lang="ru-RU" sz="1800" u="sng" dirty="0"/>
              <a:t>К</a:t>
            </a:r>
            <a:r>
              <a:rPr lang="ru-RU" sz="1800" u="sng" dirty="0" smtClean="0"/>
              <a:t>омандная работа и коммуникация</a:t>
            </a:r>
            <a:r>
              <a:rPr lang="en-GB" sz="1800" dirty="0" smtClean="0"/>
              <a:t>: </a:t>
            </a:r>
          </a:p>
          <a:p>
            <a:pPr lvl="2"/>
            <a:r>
              <a:rPr lang="ru-RU" sz="1600" dirty="0" smtClean="0"/>
              <a:t>Хорошо </a:t>
            </a:r>
            <a:r>
              <a:rPr lang="ru-RU" sz="1600" dirty="0" smtClean="0"/>
              <a:t>общается и сохраняет спокойствие если его не услышали</a:t>
            </a:r>
            <a:r>
              <a:rPr lang="da-DK" sz="1600" dirty="0" smtClean="0"/>
              <a:t>, </a:t>
            </a:r>
            <a:r>
              <a:rPr lang="ru-RU" sz="1600" dirty="0" smtClean="0"/>
              <a:t>просто повторяет</a:t>
            </a:r>
            <a:r>
              <a:rPr lang="da-DK" sz="1600" dirty="0" smtClean="0"/>
              <a:t>.</a:t>
            </a:r>
            <a:endParaRPr lang="en-GB" sz="1600" dirty="0" smtClean="0"/>
          </a:p>
          <a:p>
            <a:pPr lvl="2"/>
            <a:r>
              <a:rPr lang="ru-RU" sz="1600" dirty="0" smtClean="0"/>
              <a:t>Нет общего понимания фазы вмешательства</a:t>
            </a:r>
            <a:r>
              <a:rPr lang="en-GB" sz="1600" dirty="0" smtClean="0"/>
              <a:t> (</a:t>
            </a:r>
            <a:r>
              <a:rPr lang="ru-RU" sz="1600" dirty="0" smtClean="0"/>
              <a:t>опер. медсестра</a:t>
            </a:r>
            <a:r>
              <a:rPr lang="en-GB" sz="1600" dirty="0" smtClean="0"/>
              <a:t>)</a:t>
            </a:r>
          </a:p>
          <a:p>
            <a:pPr lvl="2"/>
            <a:r>
              <a:rPr lang="ru-RU" sz="1600" dirty="0" smtClean="0"/>
              <a:t>Координирует относительно </a:t>
            </a:r>
            <a:r>
              <a:rPr lang="ru-RU" sz="1600" dirty="0" err="1" smtClean="0"/>
              <a:t>ушивания</a:t>
            </a:r>
            <a:r>
              <a:rPr lang="ru-RU" sz="1600" dirty="0" smtClean="0"/>
              <a:t>, </a:t>
            </a:r>
            <a:r>
              <a:rPr lang="ru-RU" sz="1600" dirty="0" err="1" smtClean="0"/>
              <a:t>эндопакета</a:t>
            </a:r>
            <a:r>
              <a:rPr lang="da-DK" sz="1600" dirty="0" smtClean="0"/>
              <a:t>,</a:t>
            </a:r>
            <a:r>
              <a:rPr lang="ru-RU" sz="1600" dirty="0" smtClean="0"/>
              <a:t> след. пациента</a:t>
            </a:r>
            <a:r>
              <a:rPr lang="da-DK" sz="1600" dirty="0" smtClean="0"/>
              <a:t>. </a:t>
            </a:r>
            <a:endParaRPr lang="ru-RU" sz="1600" dirty="0" smtClean="0"/>
          </a:p>
        </p:txBody>
      </p:sp>
    </p:spTree>
    <p:extLst>
      <p:ext uri="{BB962C8B-B14F-4D97-AF65-F5344CB8AC3E}">
        <p14:creationId xmlns:p14="http://schemas.microsoft.com/office/powerpoint/2010/main" xmlns="" val="2737111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3059832" y="2204864"/>
            <a:ext cx="4643735" cy="1800199"/>
          </a:xfrm>
        </p:spPr>
        <p:txBody>
          <a:bodyPr/>
          <a:lstStyle/>
          <a:p>
            <a:pPr marL="0" indent="0">
              <a:buNone/>
            </a:pPr>
            <a:r>
              <a:rPr lang="ru-RU" sz="2800" b="1" dirty="0" err="1" smtClean="0"/>
              <a:t>Симуляционный</a:t>
            </a:r>
            <a:r>
              <a:rPr lang="ru-RU" sz="2800" b="1" dirty="0" smtClean="0"/>
              <a:t> сценарий от участников</a:t>
            </a:r>
            <a:endParaRPr lang="en-GB" sz="2800" b="1" dirty="0" smtClean="0"/>
          </a:p>
          <a:p>
            <a:pPr marL="0" indent="0">
              <a:buNone/>
            </a:pPr>
            <a:endParaRPr lang="en-GB" sz="1200" b="1" dirty="0" smtClean="0"/>
          </a:p>
          <a:p>
            <a:pPr marL="360000" lvl="1" indent="0">
              <a:buNone/>
            </a:pPr>
            <a:r>
              <a:rPr lang="en-GB" dirty="0" smtClean="0"/>
              <a:t>- </a:t>
            </a:r>
            <a:r>
              <a:rPr lang="ru-RU" dirty="0" smtClean="0"/>
              <a:t>Иногда случаются проблемы, не имеющие отношения к клиническим навыкам участников</a:t>
            </a:r>
            <a:r>
              <a:rPr lang="en-GB" dirty="0" smtClean="0"/>
              <a:t>!</a:t>
            </a:r>
            <a:endParaRPr lang="en-GB" dirty="0"/>
          </a:p>
        </p:txBody>
      </p:sp>
    </p:spTree>
    <p:extLst>
      <p:ext uri="{BB962C8B-B14F-4D97-AF65-F5344CB8AC3E}">
        <p14:creationId xmlns:p14="http://schemas.microsoft.com/office/powerpoint/2010/main" xmlns="" val="2253066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092000" cy="792087"/>
          </a:xfrm>
        </p:spPr>
        <p:txBody>
          <a:bodyPr/>
          <a:lstStyle/>
          <a:p>
            <a:r>
              <a:rPr lang="ru-RU" sz="2400" dirty="0" smtClean="0"/>
              <a:t>Нетехнические навыки хирургов в Дании</a:t>
            </a:r>
            <a:endParaRPr lang="en-GB" sz="2400" dirty="0"/>
          </a:p>
        </p:txBody>
      </p:sp>
      <p:sp>
        <p:nvSpPr>
          <p:cNvPr id="5" name="TextBox 4"/>
          <p:cNvSpPr txBox="1"/>
          <p:nvPr/>
        </p:nvSpPr>
        <p:spPr>
          <a:xfrm>
            <a:off x="1331640" y="5013176"/>
            <a:ext cx="7344816" cy="936104"/>
          </a:xfrm>
          <a:prstGeom prst="rect">
            <a:avLst/>
          </a:prstGeom>
          <a:noFill/>
        </p:spPr>
        <p:txBody>
          <a:bodyPr wrap="square" lIns="0" tIns="0" rIns="0" bIns="0" rtlCol="0">
            <a:noAutofit/>
          </a:bodyPr>
          <a:lstStyle/>
          <a:p>
            <a:r>
              <a:rPr lang="ru-RU" sz="1400" b="1" dirty="0" smtClean="0"/>
              <a:t>1:</a:t>
            </a:r>
            <a:r>
              <a:rPr lang="ru-RU" sz="1400" dirty="0" smtClean="0"/>
              <a:t> Неприемлемо  	</a:t>
            </a:r>
            <a:r>
              <a:rPr lang="ru-RU" sz="1400" b="1" dirty="0" smtClean="0"/>
              <a:t>2:</a:t>
            </a:r>
            <a:r>
              <a:rPr lang="ru-RU" sz="1400" dirty="0" smtClean="0"/>
              <a:t> Плохо 	</a:t>
            </a:r>
            <a:r>
              <a:rPr lang="ru-RU" sz="1400" b="1" dirty="0" smtClean="0"/>
              <a:t>3:</a:t>
            </a:r>
            <a:r>
              <a:rPr lang="ru-RU" sz="1400" dirty="0" smtClean="0"/>
              <a:t> Приемлемо 		</a:t>
            </a:r>
            <a:r>
              <a:rPr lang="ru-RU" sz="1400" b="1" dirty="0" smtClean="0"/>
              <a:t>4:</a:t>
            </a:r>
            <a:r>
              <a:rPr lang="ru-RU" sz="1400" dirty="0" smtClean="0"/>
              <a:t> Хорошо 	</a:t>
            </a:r>
            <a:r>
              <a:rPr lang="ru-RU" sz="1400" b="1" dirty="0" smtClean="0"/>
              <a:t>5:</a:t>
            </a:r>
            <a:r>
              <a:rPr lang="ru-RU" sz="1400" dirty="0" smtClean="0"/>
              <a:t> Отлично</a:t>
            </a:r>
          </a:p>
          <a:p>
            <a:r>
              <a:rPr lang="ru-RU" sz="1400" dirty="0" smtClean="0"/>
              <a:t> </a:t>
            </a:r>
          </a:p>
          <a:p>
            <a:r>
              <a:rPr lang="ru-RU" sz="1400" b="1" dirty="0" smtClean="0"/>
              <a:t>БО</a:t>
            </a:r>
            <a:r>
              <a:rPr lang="ru-RU" sz="1400" dirty="0" smtClean="0"/>
              <a:t>: без оценки (например, в данной ситуации поведение не наблюдалось)</a:t>
            </a:r>
          </a:p>
        </p:txBody>
      </p:sp>
      <p:graphicFrame>
        <p:nvGraphicFramePr>
          <p:cNvPr id="6" name="Таблица 5"/>
          <p:cNvGraphicFramePr>
            <a:graphicFrameLocks noGrp="1"/>
          </p:cNvGraphicFramePr>
          <p:nvPr/>
        </p:nvGraphicFramePr>
        <p:xfrm>
          <a:off x="1331640" y="1196752"/>
          <a:ext cx="7296472" cy="3632200"/>
        </p:xfrm>
        <a:graphic>
          <a:graphicData uri="http://schemas.openxmlformats.org/drawingml/2006/table">
            <a:tbl>
              <a:tblPr firstRow="1" bandRow="1">
                <a:tableStyleId>{5C22544A-7EE6-4342-B048-85BDC9FD1C3A}</a:tableStyleId>
              </a:tblPr>
              <a:tblGrid>
                <a:gridCol w="2032000"/>
                <a:gridCol w="2032000"/>
                <a:gridCol w="3232472"/>
              </a:tblGrid>
              <a:tr h="370840">
                <a:tc>
                  <a:txBody>
                    <a:bodyPr/>
                    <a:lstStyle/>
                    <a:p>
                      <a:r>
                        <a:rPr lang="ru-RU" sz="1400" dirty="0" smtClean="0"/>
                        <a:t>Категория</a:t>
                      </a:r>
                      <a:endParaRPr lang="ru-RU" sz="1400" dirty="0"/>
                    </a:p>
                  </a:txBody>
                  <a:tcPr/>
                </a:tc>
                <a:tc>
                  <a:txBody>
                    <a:bodyPr/>
                    <a:lstStyle/>
                    <a:p>
                      <a:r>
                        <a:rPr lang="ru-RU" sz="1400" dirty="0" smtClean="0"/>
                        <a:t>Категория</a:t>
                      </a:r>
                    </a:p>
                    <a:p>
                      <a:r>
                        <a:rPr lang="ru-RU" sz="1400" dirty="0" smtClean="0"/>
                        <a:t>Балл</a:t>
                      </a:r>
                      <a:endParaRPr lang="ru-RU" sz="1400" dirty="0"/>
                    </a:p>
                  </a:txBody>
                  <a:tcPr/>
                </a:tc>
                <a:tc>
                  <a:txBody>
                    <a:bodyPr/>
                    <a:lstStyle/>
                    <a:p>
                      <a:r>
                        <a:rPr lang="ru-RU" sz="1400" dirty="0" smtClean="0"/>
                        <a:t>Элемент</a:t>
                      </a:r>
                      <a:endParaRPr lang="ru-RU" sz="1400" dirty="0"/>
                    </a:p>
                  </a:txBody>
                  <a:tcPr/>
                </a:tc>
              </a:tr>
              <a:tr h="370840">
                <a:tc>
                  <a:txBody>
                    <a:bodyPr/>
                    <a:lstStyle/>
                    <a:p>
                      <a:r>
                        <a:rPr lang="ru-RU" sz="1200" dirty="0" smtClean="0"/>
                        <a:t>Осведомленность о ситуации</a:t>
                      </a:r>
                      <a:endParaRPr lang="ru-RU" sz="1200" dirty="0"/>
                    </a:p>
                  </a:txBody>
                  <a:tcPr/>
                </a:tc>
                <a:tc>
                  <a:txBody>
                    <a:bodyPr/>
                    <a:lstStyle/>
                    <a:p>
                      <a:pPr algn="ctr"/>
                      <a:endParaRPr lang="ru-RU" sz="2000" b="1" dirty="0"/>
                    </a:p>
                  </a:txBody>
                  <a:tcPr/>
                </a:tc>
                <a:tc>
                  <a:txBody>
                    <a:bodyPr/>
                    <a:lstStyle/>
                    <a:p>
                      <a:r>
                        <a:rPr lang="ru-RU" sz="1200" dirty="0" smtClean="0"/>
                        <a:t>Сбор информации</a:t>
                      </a:r>
                    </a:p>
                    <a:p>
                      <a:r>
                        <a:rPr lang="ru-RU" sz="1200" dirty="0" smtClean="0"/>
                        <a:t>Понимание </a:t>
                      </a:r>
                      <a:r>
                        <a:rPr lang="ru-RU" sz="1200" dirty="0" smtClean="0"/>
                        <a:t>информации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Прогнозирование и предвосхищение</a:t>
                      </a:r>
                      <a:endParaRPr lang="ru-RU" sz="1200" baseline="0" dirty="0" smtClean="0"/>
                    </a:p>
                    <a:p>
                      <a:r>
                        <a:rPr lang="ru-RU" sz="1200" baseline="0" dirty="0" smtClean="0"/>
                        <a:t>Мониторинг собственных действий</a:t>
                      </a:r>
                      <a:endParaRPr lang="ru-RU" sz="1200" dirty="0"/>
                    </a:p>
                  </a:txBody>
                  <a:tcPr/>
                </a:tc>
              </a:tr>
              <a:tr h="370840">
                <a:tc>
                  <a:txBody>
                    <a:bodyPr/>
                    <a:lstStyle/>
                    <a:p>
                      <a:r>
                        <a:rPr lang="ru-RU" sz="1200" dirty="0" smtClean="0"/>
                        <a:t>Принятие</a:t>
                      </a:r>
                      <a:r>
                        <a:rPr lang="ru-RU" sz="1200" baseline="0" dirty="0" smtClean="0"/>
                        <a:t> решений</a:t>
                      </a:r>
                      <a:endParaRPr lang="ru-RU" sz="1200" dirty="0"/>
                    </a:p>
                  </a:txBody>
                  <a:tcPr/>
                </a:tc>
                <a:tc>
                  <a:txBody>
                    <a:bodyPr/>
                    <a:lstStyle/>
                    <a:p>
                      <a:pPr algn="ctr"/>
                      <a:endParaRPr lang="ru-RU" sz="2000" b="1" dirty="0"/>
                    </a:p>
                  </a:txBody>
                  <a:tcPr/>
                </a:tc>
                <a:tc>
                  <a:txBody>
                    <a:bodyPr/>
                    <a:lstStyle/>
                    <a:p>
                      <a:r>
                        <a:rPr lang="ru-RU" sz="1200" dirty="0" smtClean="0"/>
                        <a:t>Рассмотрение вариантов</a:t>
                      </a:r>
                    </a:p>
                    <a:p>
                      <a:r>
                        <a:rPr lang="ru-RU" sz="1200" dirty="0" smtClean="0"/>
                        <a:t>Решения выбора и коммуникаций</a:t>
                      </a:r>
                    </a:p>
                    <a:p>
                      <a:r>
                        <a:rPr lang="ru-RU" sz="1200" dirty="0" smtClean="0"/>
                        <a:t>Решения выполнения и оценки </a:t>
                      </a:r>
                      <a:endParaRPr lang="ru-RU" sz="1200" dirty="0"/>
                    </a:p>
                  </a:txBody>
                  <a:tcPr/>
                </a:tc>
              </a:tr>
              <a:tr h="370840">
                <a:tc>
                  <a:txBody>
                    <a:bodyPr/>
                    <a:lstStyle/>
                    <a:p>
                      <a:r>
                        <a:rPr lang="ru-RU" sz="1200" dirty="0" smtClean="0"/>
                        <a:t>Лидерство</a:t>
                      </a:r>
                      <a:endParaRPr lang="ru-RU" sz="1200" dirty="0"/>
                    </a:p>
                  </a:txBody>
                  <a:tcPr/>
                </a:tc>
                <a:tc>
                  <a:txBody>
                    <a:bodyPr/>
                    <a:lstStyle/>
                    <a:p>
                      <a:pPr algn="ctr"/>
                      <a:endParaRPr lang="ru-RU" sz="2000" b="1" dirty="0"/>
                    </a:p>
                  </a:txBody>
                  <a:tcPr/>
                </a:tc>
                <a:tc>
                  <a:txBody>
                    <a:bodyPr/>
                    <a:lstStyle/>
                    <a:p>
                      <a:r>
                        <a:rPr lang="ru-RU" sz="1200" dirty="0" smtClean="0"/>
                        <a:t>Постановка и соблюдение стандартов</a:t>
                      </a:r>
                    </a:p>
                    <a:p>
                      <a:r>
                        <a:rPr lang="ru-RU" sz="1200" dirty="0" smtClean="0"/>
                        <a:t>Поддержка </a:t>
                      </a:r>
                      <a:r>
                        <a:rPr lang="ru-RU" sz="1200" dirty="0" smtClean="0"/>
                        <a:t>других </a:t>
                      </a:r>
                    </a:p>
                    <a:p>
                      <a:r>
                        <a:rPr lang="ru-RU" sz="1200" dirty="0" smtClean="0"/>
                        <a:t>Противодействие давлению</a:t>
                      </a:r>
                      <a:endParaRPr lang="ru-RU" sz="1200" dirty="0"/>
                    </a:p>
                  </a:txBody>
                  <a:tcPr/>
                </a:tc>
              </a:tr>
              <a:tr h="370840">
                <a:tc>
                  <a:txBody>
                    <a:bodyPr/>
                    <a:lstStyle/>
                    <a:p>
                      <a:r>
                        <a:rPr lang="ru-RU" sz="1200" dirty="0" smtClean="0"/>
                        <a:t>Коммуникация и командная работа</a:t>
                      </a:r>
                      <a:endParaRPr lang="ru-RU" sz="1200" dirty="0"/>
                    </a:p>
                  </a:txBody>
                  <a:tcPr/>
                </a:tc>
                <a:tc>
                  <a:txBody>
                    <a:bodyPr/>
                    <a:lstStyle/>
                    <a:p>
                      <a:pPr algn="ctr"/>
                      <a:endParaRPr lang="ru-RU" sz="2000" b="1" dirty="0"/>
                    </a:p>
                  </a:txBody>
                  <a:tcPr/>
                </a:tc>
                <a:tc>
                  <a:txBody>
                    <a:bodyPr/>
                    <a:lstStyle/>
                    <a:p>
                      <a:r>
                        <a:rPr lang="ru-RU" sz="1200" dirty="0" smtClean="0"/>
                        <a:t>Обмен информацией</a:t>
                      </a:r>
                    </a:p>
                    <a:p>
                      <a:r>
                        <a:rPr lang="ru-RU" sz="1200" dirty="0" smtClean="0"/>
                        <a:t>Установление </a:t>
                      </a:r>
                      <a:r>
                        <a:rPr lang="ru-RU" sz="1200" dirty="0" smtClean="0"/>
                        <a:t>общего понимания</a:t>
                      </a:r>
                    </a:p>
                    <a:p>
                      <a:r>
                        <a:rPr lang="ru-RU" sz="1200" dirty="0" smtClean="0"/>
                        <a:t>Координация</a:t>
                      </a:r>
                      <a:r>
                        <a:rPr lang="ru-RU" sz="1200" baseline="0" dirty="0" smtClean="0"/>
                        <a:t> </a:t>
                      </a:r>
                      <a:r>
                        <a:rPr lang="ru-RU" sz="1200" baseline="0" dirty="0" smtClean="0"/>
                        <a:t>действий</a:t>
                      </a:r>
                      <a:endParaRPr lang="ru-RU" sz="1200" dirty="0"/>
                    </a:p>
                  </a:txBody>
                  <a:tcPr/>
                </a:tc>
              </a:tr>
              <a:tr h="370840">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xmlns="" val="2965936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7864" y="2132856"/>
            <a:ext cx="2555928" cy="936103"/>
          </a:xfrm>
        </p:spPr>
        <p:txBody>
          <a:bodyPr/>
          <a:lstStyle/>
          <a:p>
            <a:pPr algn="ctr"/>
            <a:r>
              <a:rPr lang="ru-RU" dirty="0" smtClean="0"/>
              <a:t>Вопросы</a:t>
            </a:r>
            <a:r>
              <a:rPr lang="en-GB" dirty="0" smtClean="0"/>
              <a:t>?</a:t>
            </a:r>
            <a:br>
              <a:rPr lang="en-GB" dirty="0" smtClean="0"/>
            </a:br>
            <a:r>
              <a:rPr lang="en-GB" sz="900" dirty="0" smtClean="0"/>
              <a:t> </a:t>
            </a:r>
            <a:r>
              <a:rPr lang="en-GB" dirty="0" smtClean="0"/>
              <a:t/>
            </a:r>
            <a:br>
              <a:rPr lang="en-GB" dirty="0" smtClean="0"/>
            </a:br>
            <a:endParaRPr lang="en-GB" sz="1400" dirty="0"/>
          </a:p>
        </p:txBody>
      </p:sp>
      <p:sp>
        <p:nvSpPr>
          <p:cNvPr id="7" name="Tekstfelt 6"/>
          <p:cNvSpPr txBox="1"/>
          <p:nvPr/>
        </p:nvSpPr>
        <p:spPr>
          <a:xfrm>
            <a:off x="1763688" y="5229200"/>
            <a:ext cx="5688632" cy="792088"/>
          </a:xfrm>
          <a:prstGeom prst="rect">
            <a:avLst/>
          </a:prstGeom>
          <a:noFill/>
        </p:spPr>
        <p:txBody>
          <a:bodyPr wrap="none" lIns="0" tIns="0" rIns="0" bIns="0" rtlCol="0">
            <a:noAutofit/>
          </a:bodyPr>
          <a:lstStyle/>
          <a:p>
            <a:pPr algn="ctr"/>
            <a:r>
              <a:rPr lang="ru-RU" b="1" dirty="0" err="1" smtClean="0"/>
              <a:t>Кирстен</a:t>
            </a:r>
            <a:r>
              <a:rPr lang="ru-RU" b="1" dirty="0" smtClean="0"/>
              <a:t> </a:t>
            </a:r>
            <a:r>
              <a:rPr lang="ru-RU" b="1" dirty="0" err="1" smtClean="0"/>
              <a:t>Гьераа</a:t>
            </a:r>
            <a:r>
              <a:rPr lang="en-GB" b="1" dirty="0" smtClean="0"/>
              <a:t>, </a:t>
            </a:r>
            <a:r>
              <a:rPr lang="ru-RU" b="1" dirty="0" smtClean="0"/>
              <a:t>врач</a:t>
            </a:r>
            <a:r>
              <a:rPr lang="en-GB" b="1" dirty="0" smtClean="0"/>
              <a:t>, </a:t>
            </a:r>
            <a:r>
              <a:rPr lang="ru-RU" b="1" dirty="0" smtClean="0"/>
              <a:t>аспирант</a:t>
            </a:r>
            <a:endParaRPr lang="en-GB" b="1" dirty="0" smtClean="0"/>
          </a:p>
          <a:p>
            <a:pPr algn="ctr"/>
            <a:r>
              <a:rPr lang="en-GB" sz="1600" dirty="0" smtClean="0"/>
              <a:t>CAMES, </a:t>
            </a:r>
            <a:r>
              <a:rPr lang="ru-RU" sz="1600" dirty="0" smtClean="0"/>
              <a:t>Копенгаген</a:t>
            </a:r>
            <a:r>
              <a:rPr lang="en-GB" sz="1600" dirty="0" smtClean="0"/>
              <a:t>, </a:t>
            </a:r>
            <a:r>
              <a:rPr lang="ru-RU" sz="1600" dirty="0" smtClean="0"/>
              <a:t>Дания</a:t>
            </a:r>
            <a:endParaRPr lang="en-GB" sz="1600" dirty="0" smtClean="0"/>
          </a:p>
          <a:p>
            <a:pPr algn="ctr"/>
            <a:r>
              <a:rPr lang="en-GB" sz="1400" dirty="0" smtClean="0"/>
              <a:t>Email: kirsten.gjeraa@regionh.dk</a:t>
            </a:r>
          </a:p>
        </p:txBody>
      </p:sp>
    </p:spTree>
    <p:extLst>
      <p:ext uri="{BB962C8B-B14F-4D97-AF65-F5344CB8AC3E}">
        <p14:creationId xmlns:p14="http://schemas.microsoft.com/office/powerpoint/2010/main" xmlns="" val="143347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rot="-3051171">
            <a:off x="852322" y="1633833"/>
            <a:ext cx="3816114" cy="578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Clr>
                <a:schemeClr val="accent1"/>
              </a:buClr>
              <a:buSzPct val="110000"/>
            </a:pPr>
            <a:r>
              <a:rPr lang="ru-RU" sz="3200" b="1" dirty="0" smtClean="0">
                <a:solidFill>
                  <a:srgbClr val="000000"/>
                </a:solidFill>
                <a:latin typeface="Arial" charset="0"/>
                <a:ea typeface="ヒラギノ角ゴ Pro W3" charset="0"/>
                <a:cs typeface="ヒラギノ角ゴ Pro W3" charset="0"/>
              </a:rPr>
              <a:t>Технические</a:t>
            </a:r>
            <a:r>
              <a:rPr lang="ru-RU" sz="3600" b="1" dirty="0" smtClean="0">
                <a:solidFill>
                  <a:srgbClr val="000000"/>
                </a:solidFill>
                <a:latin typeface="Arial" charset="0"/>
                <a:ea typeface="ヒラギノ角ゴ Pro W3" charset="0"/>
                <a:cs typeface="ヒラギノ角ゴ Pro W3" charset="0"/>
              </a:rPr>
              <a:t> </a:t>
            </a:r>
            <a:r>
              <a:rPr lang="ru-RU" sz="3200" b="1" dirty="0" smtClean="0">
                <a:solidFill>
                  <a:srgbClr val="000000"/>
                </a:solidFill>
                <a:latin typeface="Arial" charset="0"/>
                <a:ea typeface="ヒラギノ角ゴ Pro W3" charset="0"/>
                <a:cs typeface="ヒラギノ角ゴ Pro W3" charset="0"/>
              </a:rPr>
              <a:t>навыки</a:t>
            </a:r>
            <a:endParaRPr lang="en-GB" sz="3200" b="1" dirty="0">
              <a:solidFill>
                <a:srgbClr val="000000"/>
              </a:solidFill>
              <a:latin typeface="Arial" charset="0"/>
              <a:ea typeface="ヒラギノ角ゴ Pro W3" charset="0"/>
              <a:cs typeface="ヒラギノ角ゴ Pro W3" charset="0"/>
            </a:endParaRPr>
          </a:p>
        </p:txBody>
      </p:sp>
      <p:sp>
        <p:nvSpPr>
          <p:cNvPr id="6" name="Rectangle 2"/>
          <p:cNvSpPr txBox="1">
            <a:spLocks noChangeArrowheads="1"/>
          </p:cNvSpPr>
          <p:nvPr/>
        </p:nvSpPr>
        <p:spPr bwMode="auto">
          <a:xfrm rot="2956384">
            <a:off x="3824617" y="1720018"/>
            <a:ext cx="4544148" cy="68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Clr>
                <a:schemeClr val="accent1"/>
              </a:buClr>
              <a:buSzPct val="110000"/>
            </a:pPr>
            <a:r>
              <a:rPr lang="ru-RU" sz="3200" b="1" dirty="0" smtClean="0">
                <a:solidFill>
                  <a:srgbClr val="000000"/>
                </a:solidFill>
                <a:latin typeface="Arial" charset="0"/>
                <a:ea typeface="ヒラギノ角ゴ Pro W3" charset="0"/>
                <a:cs typeface="ヒラギノ角ゴ Pro W3" charset="0"/>
              </a:rPr>
              <a:t>Медицинские знания</a:t>
            </a:r>
            <a:endParaRPr lang="en-GB" sz="3200" b="1" dirty="0">
              <a:solidFill>
                <a:srgbClr val="000000"/>
              </a:solidFill>
              <a:latin typeface="Arial" charset="0"/>
              <a:ea typeface="ヒラギノ角ゴ Pro W3" charset="0"/>
              <a:cs typeface="ヒラギノ角ゴ Pro W3" charset="0"/>
            </a:endParaRPr>
          </a:p>
        </p:txBody>
      </p:sp>
      <p:sp>
        <p:nvSpPr>
          <p:cNvPr id="7" name="Rectangle 2"/>
          <p:cNvSpPr txBox="1">
            <a:spLocks noChangeArrowheads="1"/>
          </p:cNvSpPr>
          <p:nvPr/>
        </p:nvSpPr>
        <p:spPr>
          <a:xfrm>
            <a:off x="1691680" y="3663759"/>
            <a:ext cx="5184575" cy="647700"/>
          </a:xfrm>
          <a:prstGeom prst="rect">
            <a:avLst/>
          </a:prstGeom>
        </p:spPr>
        <p:txBody>
          <a:bodyPr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lgn="r">
              <a:spcAft>
                <a:spcPts val="0"/>
              </a:spcAft>
              <a:buFontTx/>
              <a:buNone/>
              <a:defRPr/>
            </a:pPr>
            <a:r>
              <a:rPr lang="ru-RU" sz="3200" b="1" dirty="0" smtClean="0">
                <a:solidFill>
                  <a:srgbClr val="1F2936"/>
                </a:solidFill>
                <a:latin typeface="Arial" charset="0"/>
                <a:ea typeface="ヒラギノ角ゴ Pro W3" charset="0"/>
                <a:cs typeface="ヒラギノ角ゴ Pro W3" charset="0"/>
              </a:rPr>
              <a:t>Нетехнические навыки</a:t>
            </a:r>
            <a:endParaRPr lang="en-GB" sz="3600" b="1" dirty="0">
              <a:solidFill>
                <a:srgbClr val="1F2936"/>
              </a:solidFill>
              <a:latin typeface="Arial" charset="0"/>
              <a:ea typeface="ヒラギノ角ゴ Pro W3" charset="0"/>
              <a:cs typeface="ヒラギノ角ゴ Pro W3" charset="0"/>
            </a:endParaRPr>
          </a:p>
        </p:txBody>
      </p:sp>
      <p:pic>
        <p:nvPicPr>
          <p:cNvPr id="3" name="Pladsholder til indhold 2"/>
          <p:cNvPicPr>
            <a:picLocks noGrp="1" noChangeAspect="1"/>
          </p:cNvPicPr>
          <p:nvPr>
            <p:ph sz="quarter" idx="13"/>
          </p:nvPr>
        </p:nvPicPr>
        <p:blipFill rotWithShape="1">
          <a:blip r:embed="rId3" cstate="print">
            <a:extLst>
              <a:ext uri="{28A0092B-C50C-407E-A947-70E740481C1C}">
                <a14:useLocalDpi xmlns:a14="http://schemas.microsoft.com/office/drawing/2010/main" xmlns="" val="0"/>
              </a:ext>
            </a:extLst>
          </a:blip>
          <a:srcRect l="8767" t="8814" r="54319" b="916"/>
          <a:stretch/>
        </p:blipFill>
        <p:spPr>
          <a:xfrm>
            <a:off x="3851920" y="1678122"/>
            <a:ext cx="1512168" cy="1822886"/>
          </a:xfrm>
          <a:ln w="15875">
            <a:solidFill>
              <a:schemeClr val="tx1"/>
            </a:solidFill>
          </a:ln>
        </p:spPr>
      </p:pic>
      <p:sp>
        <p:nvSpPr>
          <p:cNvPr id="8" name="Tekstfelt 7"/>
          <p:cNvSpPr txBox="1"/>
          <p:nvPr/>
        </p:nvSpPr>
        <p:spPr>
          <a:xfrm>
            <a:off x="5529991" y="6021288"/>
            <a:ext cx="3600400" cy="144016"/>
          </a:xfrm>
          <a:prstGeom prst="rect">
            <a:avLst/>
          </a:prstGeom>
          <a:noFill/>
        </p:spPr>
        <p:txBody>
          <a:bodyPr wrap="none" lIns="0" tIns="0" rIns="0" bIns="0" rtlCol="0">
            <a:noAutofit/>
          </a:bodyPr>
          <a:lstStyle/>
          <a:p>
            <a:r>
              <a:rPr lang="en-GB" sz="900" dirty="0" smtClean="0"/>
              <a:t>Part of picture from the news paper ‘</a:t>
            </a:r>
            <a:r>
              <a:rPr lang="en-GB" sz="900" dirty="0" err="1" smtClean="0"/>
              <a:t>Dagens</a:t>
            </a:r>
            <a:r>
              <a:rPr lang="en-GB" sz="900" dirty="0" smtClean="0"/>
              <a:t> </a:t>
            </a:r>
            <a:r>
              <a:rPr lang="en-GB" sz="900" dirty="0" err="1" smtClean="0"/>
              <a:t>Medicin</a:t>
            </a:r>
            <a:r>
              <a:rPr lang="en-GB" sz="900" dirty="0" smtClean="0"/>
              <a:t>’, Jan 31, 2012</a:t>
            </a:r>
          </a:p>
        </p:txBody>
      </p:sp>
    </p:spTree>
    <p:extLst>
      <p:ext uri="{BB962C8B-B14F-4D97-AF65-F5344CB8AC3E}">
        <p14:creationId xmlns:p14="http://schemas.microsoft.com/office/powerpoint/2010/main" xmlns="" val="26269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rot="-3051171">
            <a:off x="1050558" y="1807815"/>
            <a:ext cx="3521990" cy="578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Clr>
                <a:schemeClr val="accent1"/>
              </a:buClr>
              <a:buSzPct val="110000"/>
            </a:pPr>
            <a:r>
              <a:rPr lang="ru-RU" sz="3200" b="1" dirty="0" smtClean="0">
                <a:solidFill>
                  <a:srgbClr val="000000"/>
                </a:solidFill>
                <a:latin typeface="Arial" charset="0"/>
                <a:ea typeface="ヒラギノ角ゴ Pro W3" charset="0"/>
                <a:cs typeface="ヒラギノ角ゴ Pro W3" charset="0"/>
              </a:rPr>
              <a:t>Технические навыки</a:t>
            </a:r>
            <a:endParaRPr lang="en-GB" sz="3600" b="1" dirty="0">
              <a:solidFill>
                <a:srgbClr val="000000"/>
              </a:solidFill>
              <a:latin typeface="Arial" charset="0"/>
              <a:ea typeface="ヒラギノ角ゴ Pro W3" charset="0"/>
              <a:cs typeface="ヒラギノ角ゴ Pro W3" charset="0"/>
            </a:endParaRPr>
          </a:p>
        </p:txBody>
      </p:sp>
      <p:sp>
        <p:nvSpPr>
          <p:cNvPr id="6" name="Rectangle 2"/>
          <p:cNvSpPr txBox="1">
            <a:spLocks noChangeArrowheads="1"/>
          </p:cNvSpPr>
          <p:nvPr/>
        </p:nvSpPr>
        <p:spPr bwMode="auto">
          <a:xfrm rot="2956384">
            <a:off x="4371826" y="1527918"/>
            <a:ext cx="3467057" cy="68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Clr>
                <a:schemeClr val="accent1"/>
              </a:buClr>
              <a:buSzPct val="110000"/>
            </a:pPr>
            <a:r>
              <a:rPr lang="ru-RU" sz="3200" b="1" dirty="0" smtClean="0">
                <a:solidFill>
                  <a:srgbClr val="000000"/>
                </a:solidFill>
                <a:latin typeface="Arial" charset="0"/>
                <a:ea typeface="ヒラギノ角ゴ Pro W3" charset="0"/>
                <a:cs typeface="ヒラギノ角ゴ Pro W3" charset="0"/>
              </a:rPr>
              <a:t>Медицинские знания</a:t>
            </a:r>
            <a:endParaRPr lang="en-GB" sz="3200" b="1" dirty="0">
              <a:solidFill>
                <a:srgbClr val="000000"/>
              </a:solidFill>
              <a:latin typeface="Arial" charset="0"/>
              <a:ea typeface="ヒラギノ角ゴ Pro W3" charset="0"/>
              <a:cs typeface="ヒラギノ角ゴ Pro W3" charset="0"/>
            </a:endParaRPr>
          </a:p>
        </p:txBody>
      </p:sp>
      <p:sp>
        <p:nvSpPr>
          <p:cNvPr id="7" name="Rectangle 2"/>
          <p:cNvSpPr txBox="1">
            <a:spLocks noChangeArrowheads="1"/>
          </p:cNvSpPr>
          <p:nvPr/>
        </p:nvSpPr>
        <p:spPr>
          <a:xfrm>
            <a:off x="2843808" y="3645024"/>
            <a:ext cx="3240359" cy="647700"/>
          </a:xfrm>
          <a:prstGeom prst="rect">
            <a:avLst/>
          </a:prstGeom>
        </p:spPr>
        <p:txBody>
          <a:bodyPr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lgn="r">
              <a:spcAft>
                <a:spcPts val="0"/>
              </a:spcAft>
              <a:buFontTx/>
              <a:buNone/>
              <a:defRPr/>
            </a:pPr>
            <a:r>
              <a:rPr lang="ru-RU" sz="3200" b="1" dirty="0" smtClean="0">
                <a:solidFill>
                  <a:srgbClr val="1F2936"/>
                </a:solidFill>
                <a:latin typeface="Arial" charset="0"/>
                <a:ea typeface="ヒラギノ角ゴ Pro W3" charset="0"/>
                <a:cs typeface="ヒラギノ角ゴ Pro W3" charset="0"/>
              </a:rPr>
              <a:t>Нетехнические навыки</a:t>
            </a:r>
            <a:endParaRPr lang="en-GB" sz="3200" b="1" dirty="0">
              <a:solidFill>
                <a:srgbClr val="1F2936"/>
              </a:solidFill>
              <a:latin typeface="Arial" charset="0"/>
              <a:ea typeface="ヒラギノ角ゴ Pro W3" charset="0"/>
              <a:cs typeface="ヒラギノ角ゴ Pro W3" charset="0"/>
            </a:endParaRPr>
          </a:p>
        </p:txBody>
      </p:sp>
      <p:pic>
        <p:nvPicPr>
          <p:cNvPr id="3" name="Pladsholder til indhold 2"/>
          <p:cNvPicPr>
            <a:picLocks noGrp="1" noChangeAspect="1"/>
          </p:cNvPicPr>
          <p:nvPr>
            <p:ph sz="quarter" idx="13"/>
          </p:nvPr>
        </p:nvPicPr>
        <p:blipFill rotWithShape="1">
          <a:blip r:embed="rId3" cstate="print">
            <a:extLst>
              <a:ext uri="{28A0092B-C50C-407E-A947-70E740481C1C}">
                <a14:useLocalDpi xmlns:a14="http://schemas.microsoft.com/office/drawing/2010/main" xmlns="" val="0"/>
              </a:ext>
            </a:extLst>
          </a:blip>
          <a:srcRect l="8767" t="8814" r="54319" b="916"/>
          <a:stretch/>
        </p:blipFill>
        <p:spPr>
          <a:xfrm>
            <a:off x="3851920" y="1678122"/>
            <a:ext cx="1512168" cy="1822886"/>
          </a:xfrm>
          <a:ln w="15875">
            <a:solidFill>
              <a:schemeClr val="tx1"/>
            </a:solidFill>
          </a:ln>
        </p:spPr>
      </p:pic>
      <p:sp>
        <p:nvSpPr>
          <p:cNvPr id="8" name="Tekstfelt 7"/>
          <p:cNvSpPr txBox="1"/>
          <p:nvPr/>
        </p:nvSpPr>
        <p:spPr>
          <a:xfrm>
            <a:off x="5529991" y="6021288"/>
            <a:ext cx="3600400" cy="144016"/>
          </a:xfrm>
          <a:prstGeom prst="rect">
            <a:avLst/>
          </a:prstGeom>
          <a:noFill/>
        </p:spPr>
        <p:txBody>
          <a:bodyPr wrap="none" lIns="0" tIns="0" rIns="0" bIns="0" rtlCol="0">
            <a:noAutofit/>
          </a:bodyPr>
          <a:lstStyle/>
          <a:p>
            <a:r>
              <a:rPr lang="en-GB" sz="900" dirty="0" smtClean="0"/>
              <a:t>Part of picture from the news paper ‘</a:t>
            </a:r>
            <a:r>
              <a:rPr lang="en-GB" sz="900" dirty="0" err="1" smtClean="0"/>
              <a:t>Dagens</a:t>
            </a:r>
            <a:r>
              <a:rPr lang="en-GB" sz="900" dirty="0" smtClean="0"/>
              <a:t> </a:t>
            </a:r>
            <a:r>
              <a:rPr lang="en-GB" sz="900" dirty="0" err="1" smtClean="0"/>
              <a:t>Medicin</a:t>
            </a:r>
            <a:r>
              <a:rPr lang="en-GB" sz="900" dirty="0" smtClean="0"/>
              <a:t>’, Jan 31, 2012</a:t>
            </a:r>
          </a:p>
        </p:txBody>
      </p:sp>
      <p:sp>
        <p:nvSpPr>
          <p:cNvPr id="2" name="Tekstboks 1"/>
          <p:cNvSpPr txBox="1"/>
          <p:nvPr/>
        </p:nvSpPr>
        <p:spPr>
          <a:xfrm>
            <a:off x="642910" y="4725144"/>
            <a:ext cx="7638010" cy="1152128"/>
          </a:xfrm>
          <a:prstGeom prst="rect">
            <a:avLst/>
          </a:prstGeom>
          <a:noFill/>
        </p:spPr>
        <p:txBody>
          <a:bodyPr wrap="none" lIns="0" tIns="0" rIns="0" bIns="0" rtlCol="0">
            <a:noAutofit/>
          </a:bodyPr>
          <a:lstStyle/>
          <a:p>
            <a:r>
              <a:rPr lang="en-GB" dirty="0" smtClean="0"/>
              <a:t>‘</a:t>
            </a:r>
            <a:r>
              <a:rPr lang="ru-RU" dirty="0" smtClean="0"/>
              <a:t>К нетехническим навыкам относятся  когнитивные</a:t>
            </a:r>
            <a:r>
              <a:rPr lang="en-GB" dirty="0" smtClean="0"/>
              <a:t>, </a:t>
            </a:r>
            <a:r>
              <a:rPr lang="ru-RU" dirty="0" smtClean="0"/>
              <a:t>социальные и </a:t>
            </a:r>
            <a:endParaRPr lang="ru-RU" dirty="0" smtClean="0"/>
          </a:p>
          <a:p>
            <a:r>
              <a:rPr lang="ru-RU" dirty="0" smtClean="0"/>
              <a:t>персональные </a:t>
            </a:r>
            <a:r>
              <a:rPr lang="ru-RU" dirty="0" smtClean="0"/>
              <a:t>навыки</a:t>
            </a:r>
            <a:r>
              <a:rPr lang="ru-RU" dirty="0" smtClean="0"/>
              <a:t>, дополняющие </a:t>
            </a:r>
            <a:r>
              <a:rPr lang="ru-RU" dirty="0" smtClean="0"/>
              <a:t>технические навыки и </a:t>
            </a:r>
            <a:endParaRPr lang="ru-RU" dirty="0" smtClean="0"/>
          </a:p>
          <a:p>
            <a:r>
              <a:rPr lang="ru-RU" dirty="0" smtClean="0"/>
              <a:t>необходимые </a:t>
            </a:r>
            <a:r>
              <a:rPr lang="ru-RU" dirty="0" smtClean="0"/>
              <a:t>для безопасного выполнения задания</a:t>
            </a:r>
            <a:r>
              <a:rPr lang="en-GB" dirty="0" smtClean="0"/>
              <a:t>’ </a:t>
            </a:r>
            <a:r>
              <a:rPr lang="en-GB" dirty="0" smtClean="0"/>
              <a:t>‘</a:t>
            </a:r>
            <a:endParaRPr lang="en-GB" dirty="0" smtClean="0"/>
          </a:p>
          <a:p>
            <a:r>
              <a:rPr lang="en-GB" dirty="0" smtClean="0"/>
              <a:t>					</a:t>
            </a:r>
            <a:r>
              <a:rPr lang="en-GB" i="1" dirty="0" smtClean="0"/>
              <a:t>– </a:t>
            </a:r>
            <a:r>
              <a:rPr lang="ru-RU" i="1" dirty="0" smtClean="0"/>
              <a:t>определение </a:t>
            </a:r>
            <a:r>
              <a:rPr lang="ru-RU" i="1" dirty="0" smtClean="0"/>
              <a:t>Роны </a:t>
            </a:r>
            <a:r>
              <a:rPr lang="ru-RU" i="1" dirty="0" err="1" smtClean="0"/>
              <a:t>Флин</a:t>
            </a:r>
            <a:endParaRPr lang="en-GB" i="1" dirty="0" smtClean="0"/>
          </a:p>
          <a:p>
            <a:endParaRPr lang="en-GB" dirty="0" err="1" smtClean="0"/>
          </a:p>
        </p:txBody>
      </p:sp>
    </p:spTree>
    <p:extLst>
      <p:ext uri="{BB962C8B-B14F-4D97-AF65-F5344CB8AC3E}">
        <p14:creationId xmlns:p14="http://schemas.microsoft.com/office/powerpoint/2010/main" xmlns="" val="206263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formet billedforklaring 1"/>
          <p:cNvSpPr/>
          <p:nvPr/>
        </p:nvSpPr>
        <p:spPr>
          <a:xfrm>
            <a:off x="457077" y="1275126"/>
            <a:ext cx="4320480" cy="3096344"/>
          </a:xfrm>
          <a:prstGeom prst="cloudCallout">
            <a:avLst/>
          </a:prstGeom>
          <a:solidFill>
            <a:schemeClr val="tx1">
              <a:lumMod val="20000"/>
              <a:lumOff val="80000"/>
            </a:schemeClr>
          </a:solidFill>
          <a:ln w="12700">
            <a:solidFill>
              <a:srgbClr val="1F29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smtClean="0"/>
          </a:p>
        </p:txBody>
      </p:sp>
      <p:sp>
        <p:nvSpPr>
          <p:cNvPr id="3" name="Tekstboks 2"/>
          <p:cNvSpPr txBox="1"/>
          <p:nvPr/>
        </p:nvSpPr>
        <p:spPr>
          <a:xfrm>
            <a:off x="1439652" y="2041587"/>
            <a:ext cx="2376264" cy="432048"/>
          </a:xfrm>
          <a:prstGeom prst="rect">
            <a:avLst/>
          </a:prstGeom>
          <a:noFill/>
        </p:spPr>
        <p:txBody>
          <a:bodyPr wrap="none" lIns="0" tIns="0" rIns="0" bIns="0" rtlCol="0">
            <a:noAutofit/>
          </a:bodyPr>
          <a:lstStyle/>
          <a:p>
            <a:r>
              <a:rPr lang="ru-RU" sz="2400" b="1" dirty="0" smtClean="0"/>
              <a:t>Осведомленность</a:t>
            </a:r>
          </a:p>
          <a:p>
            <a:r>
              <a:rPr lang="ru-RU" sz="2400" b="1" dirty="0" smtClean="0"/>
              <a:t>о</a:t>
            </a:r>
            <a:r>
              <a:rPr lang="ru-RU" sz="2400" b="1" dirty="0" smtClean="0"/>
              <a:t> </a:t>
            </a:r>
            <a:r>
              <a:rPr lang="ru-RU" sz="2400" b="1" dirty="0" smtClean="0"/>
              <a:t>ситуации</a:t>
            </a:r>
            <a:endParaRPr lang="en-GB" sz="2400" b="1" dirty="0" smtClean="0"/>
          </a:p>
        </p:txBody>
      </p:sp>
      <p:sp>
        <p:nvSpPr>
          <p:cNvPr id="4" name="Tekstboks 3"/>
          <p:cNvSpPr txBox="1"/>
          <p:nvPr/>
        </p:nvSpPr>
        <p:spPr>
          <a:xfrm>
            <a:off x="1187624" y="3089808"/>
            <a:ext cx="2016224" cy="457200"/>
          </a:xfrm>
          <a:prstGeom prst="rect">
            <a:avLst/>
          </a:prstGeom>
          <a:noFill/>
        </p:spPr>
        <p:txBody>
          <a:bodyPr wrap="none" lIns="0" tIns="0" rIns="0" bIns="0" rtlCol="0">
            <a:noAutofit/>
          </a:bodyPr>
          <a:lstStyle/>
          <a:p>
            <a:r>
              <a:rPr lang="ru-RU" sz="2400" b="1" dirty="0" smtClean="0"/>
              <a:t>Принятие решений</a:t>
            </a:r>
            <a:endParaRPr lang="en-GB" sz="2400" b="1" dirty="0" smtClean="0"/>
          </a:p>
        </p:txBody>
      </p:sp>
      <p:sp>
        <p:nvSpPr>
          <p:cNvPr id="5" name="AutoShape 2" descr="Billedresultat for team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Billedresultat for team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Billedresultat for team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80" name="Picture 8" descr="Billedresultat for team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8230" y="1268760"/>
            <a:ext cx="2035485" cy="203548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kstboks 7"/>
          <p:cNvSpPr txBox="1"/>
          <p:nvPr/>
        </p:nvSpPr>
        <p:spPr>
          <a:xfrm>
            <a:off x="765174" y="548680"/>
            <a:ext cx="2726706" cy="576064"/>
          </a:xfrm>
          <a:prstGeom prst="rect">
            <a:avLst/>
          </a:prstGeom>
          <a:noFill/>
        </p:spPr>
        <p:txBody>
          <a:bodyPr wrap="none" lIns="0" tIns="0" rIns="0" bIns="0" rtlCol="0">
            <a:noAutofit/>
          </a:bodyPr>
          <a:lstStyle/>
          <a:p>
            <a:r>
              <a:rPr lang="ru-RU"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Когнитивные навыки</a:t>
            </a:r>
            <a:endParaRPr lang="en-GB"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0" name="Tekstboks 9"/>
          <p:cNvSpPr txBox="1"/>
          <p:nvPr/>
        </p:nvSpPr>
        <p:spPr>
          <a:xfrm>
            <a:off x="5364088" y="548680"/>
            <a:ext cx="2130154" cy="576064"/>
          </a:xfrm>
          <a:prstGeom prst="rect">
            <a:avLst/>
          </a:prstGeom>
          <a:noFill/>
        </p:spPr>
        <p:txBody>
          <a:bodyPr wrap="none" lIns="0" tIns="0" rIns="0" bIns="0" rtlCol="0">
            <a:noAutofit/>
          </a:bodyPr>
          <a:lstStyle/>
          <a:p>
            <a:r>
              <a:rPr lang="ru-RU"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Социальные навыки</a:t>
            </a:r>
            <a:endParaRPr lang="en-GB"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Tekstboks 8"/>
          <p:cNvSpPr txBox="1"/>
          <p:nvPr/>
        </p:nvSpPr>
        <p:spPr>
          <a:xfrm>
            <a:off x="5898230" y="3547008"/>
            <a:ext cx="2850234" cy="2160240"/>
          </a:xfrm>
          <a:prstGeom prst="rect">
            <a:avLst/>
          </a:prstGeom>
          <a:noFill/>
        </p:spPr>
        <p:txBody>
          <a:bodyPr wrap="square" lIns="0" tIns="0" rIns="0" bIns="0" rtlCol="0">
            <a:noAutofit/>
          </a:bodyPr>
          <a:lstStyle/>
          <a:p>
            <a:r>
              <a:rPr lang="ru-RU" sz="2400" b="1" dirty="0" smtClean="0"/>
              <a:t>Работа в команде</a:t>
            </a:r>
            <a:endParaRPr lang="en-GB" sz="2400" b="1" dirty="0" smtClean="0"/>
          </a:p>
          <a:p>
            <a:endParaRPr lang="en-GB" sz="2400" b="1" dirty="0"/>
          </a:p>
          <a:p>
            <a:r>
              <a:rPr lang="ru-RU" sz="2400" b="1" dirty="0" smtClean="0"/>
              <a:t>Лидерство</a:t>
            </a:r>
            <a:endParaRPr lang="en-GB" sz="2400" b="1" dirty="0" smtClean="0"/>
          </a:p>
          <a:p>
            <a:endParaRPr lang="en-GB" sz="2400" b="1" dirty="0" smtClean="0"/>
          </a:p>
          <a:p>
            <a:r>
              <a:rPr lang="ru-RU" sz="2400" b="1" dirty="0" smtClean="0"/>
              <a:t>Коммуникация</a:t>
            </a:r>
            <a:endParaRPr lang="en-GB" sz="2400" b="1" dirty="0" smtClean="0"/>
          </a:p>
        </p:txBody>
      </p:sp>
    </p:spTree>
    <p:extLst>
      <p:ext uri="{BB962C8B-B14F-4D97-AF65-F5344CB8AC3E}">
        <p14:creationId xmlns:p14="http://schemas.microsoft.com/office/powerpoint/2010/main" xmlns="" val="213532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404665"/>
            <a:ext cx="7236448" cy="792087"/>
          </a:xfrm>
        </p:spPr>
        <p:txBody>
          <a:bodyPr/>
          <a:lstStyle/>
          <a:p>
            <a:r>
              <a:rPr lang="ru-RU" dirty="0" smtClean="0"/>
              <a:t>Безопасность пациента в операционной</a:t>
            </a:r>
            <a:endParaRPr lang="en-GB" dirty="0"/>
          </a:p>
        </p:txBody>
      </p:sp>
      <p:sp>
        <p:nvSpPr>
          <p:cNvPr id="3" name="Pladsholder til indhold 2"/>
          <p:cNvSpPr>
            <a:spLocks noGrp="1"/>
          </p:cNvSpPr>
          <p:nvPr>
            <p:ph sz="quarter" idx="13"/>
          </p:nvPr>
        </p:nvSpPr>
        <p:spPr>
          <a:xfrm>
            <a:off x="1331640" y="1988840"/>
            <a:ext cx="7128148" cy="3672409"/>
          </a:xfrm>
        </p:spPr>
        <p:txBody>
          <a:bodyPr/>
          <a:lstStyle/>
          <a:p>
            <a:pPr marL="360000" lvl="1" indent="0">
              <a:lnSpc>
                <a:spcPct val="150000"/>
              </a:lnSpc>
              <a:buNone/>
            </a:pPr>
            <a:r>
              <a:rPr lang="en-GB" dirty="0" smtClean="0"/>
              <a:t>~ 40% </a:t>
            </a:r>
            <a:r>
              <a:rPr lang="ru-RU" dirty="0" smtClean="0"/>
              <a:t>неблагоприятных событий происходят в операционной</a:t>
            </a:r>
            <a:r>
              <a:rPr lang="en-GB" sz="1600" baseline="30000" dirty="0" smtClean="0"/>
              <a:t>1</a:t>
            </a:r>
          </a:p>
          <a:p>
            <a:pPr marL="360000" lvl="1" indent="0">
              <a:lnSpc>
                <a:spcPct val="150000"/>
              </a:lnSpc>
              <a:buNone/>
            </a:pPr>
            <a:endParaRPr lang="en-GB" sz="1000" dirty="0" smtClean="0"/>
          </a:p>
          <a:p>
            <a:pPr marL="360000" lvl="1" indent="0">
              <a:lnSpc>
                <a:spcPct val="150000"/>
              </a:lnSpc>
              <a:buNone/>
            </a:pPr>
            <a:r>
              <a:rPr lang="en-GB" dirty="0" smtClean="0"/>
              <a:t>~ 50% </a:t>
            </a:r>
            <a:r>
              <a:rPr lang="ru-RU" dirty="0" smtClean="0"/>
              <a:t>неблагоприятных событий связаны с человеческим фактором</a:t>
            </a:r>
            <a:r>
              <a:rPr lang="en-GB" sz="1600" baseline="30000" dirty="0" smtClean="0"/>
              <a:t>2,3,4</a:t>
            </a:r>
            <a:r>
              <a:rPr lang="en-GB" sz="800" dirty="0" smtClean="0"/>
              <a:t> </a:t>
            </a:r>
            <a:endParaRPr lang="en-GB" sz="800" dirty="0" smtClean="0"/>
          </a:p>
          <a:p>
            <a:pPr marL="360000" lvl="1" indent="0" algn="r">
              <a:buNone/>
            </a:pPr>
            <a:r>
              <a:rPr lang="en-GB" sz="1000" dirty="0" smtClean="0"/>
              <a:t>                                                       </a:t>
            </a:r>
            <a:r>
              <a:rPr lang="en-GB" sz="1000" baseline="30000" dirty="0" smtClean="0"/>
              <a:t>1</a:t>
            </a:r>
            <a:r>
              <a:rPr lang="en-GB" sz="1000" dirty="0" smtClean="0"/>
              <a:t> de </a:t>
            </a:r>
            <a:r>
              <a:rPr lang="en-GB" sz="1000" dirty="0" err="1" smtClean="0"/>
              <a:t>Vries</a:t>
            </a:r>
            <a:r>
              <a:rPr lang="en-GB" sz="1000" dirty="0" smtClean="0"/>
              <a:t> et al.: The incidence and nature of in-hospital adverse events: a systematic review. </a:t>
            </a:r>
            <a:r>
              <a:rPr lang="en-GB" sz="1000" dirty="0" err="1" smtClean="0"/>
              <a:t>Qual</a:t>
            </a:r>
            <a:r>
              <a:rPr lang="en-GB" sz="1000" dirty="0" smtClean="0"/>
              <a:t> </a:t>
            </a:r>
            <a:r>
              <a:rPr lang="en-GB" sz="1000" dirty="0" err="1" smtClean="0"/>
              <a:t>Saf</a:t>
            </a:r>
            <a:r>
              <a:rPr lang="en-GB" sz="1000" dirty="0" smtClean="0"/>
              <a:t> Health Care, 2008</a:t>
            </a:r>
          </a:p>
          <a:p>
            <a:pPr marL="360000" lvl="1" indent="0" algn="r">
              <a:buNone/>
            </a:pPr>
            <a:r>
              <a:rPr lang="en-GB" sz="1000" dirty="0" smtClean="0"/>
              <a:t>                                                       </a:t>
            </a:r>
            <a:r>
              <a:rPr lang="en-GB" sz="1000" baseline="30000" dirty="0" smtClean="0"/>
              <a:t>2</a:t>
            </a:r>
            <a:r>
              <a:rPr lang="en-GB" sz="1000" dirty="0" smtClean="0"/>
              <a:t> Joint </a:t>
            </a:r>
            <a:r>
              <a:rPr lang="en-GB" sz="1000" dirty="0" err="1" smtClean="0"/>
              <a:t>Commision</a:t>
            </a:r>
            <a:r>
              <a:rPr lang="en-GB" sz="1000" dirty="0" smtClean="0"/>
              <a:t> on Accreditation of Health Care Organizations: Sentinel Event Data Root Causes by Event Type, 2014</a:t>
            </a:r>
          </a:p>
          <a:p>
            <a:pPr marL="0" indent="0" algn="r">
              <a:buNone/>
              <a:defRPr/>
            </a:pPr>
            <a:r>
              <a:rPr lang="en-GB" sz="1000" baseline="30000" dirty="0" smtClean="0">
                <a:latin typeface="Arial" panose="020B0604020202020204" pitchFamily="34" charset="0"/>
                <a:ea typeface="ヒラギノ角ゴ Pro W3" charset="-128"/>
              </a:rPr>
              <a:t>3</a:t>
            </a:r>
            <a:r>
              <a:rPr lang="en-GB" sz="1000" dirty="0" smtClean="0">
                <a:latin typeface="Arial" panose="020B0604020202020204" pitchFamily="34" charset="0"/>
                <a:ea typeface="ヒラギノ角ゴ Pro W3" charset="-128"/>
              </a:rPr>
              <a:t>Uramatsu M et al. Does failures in NTS </a:t>
            </a:r>
            <a:r>
              <a:rPr lang="en-GB" sz="1000" dirty="0" err="1" smtClean="0">
                <a:latin typeface="Arial" panose="020B0604020202020204" pitchFamily="34" charset="0"/>
                <a:ea typeface="ヒラギノ角ゴ Pro W3" charset="-128"/>
              </a:rPr>
              <a:t>contribte</a:t>
            </a:r>
            <a:r>
              <a:rPr lang="en-GB" sz="1000" dirty="0" smtClean="0">
                <a:latin typeface="Arial" panose="020B0604020202020204" pitchFamily="34" charset="0"/>
                <a:ea typeface="ヒラギノ角ゴ Pro W3" charset="-128"/>
              </a:rPr>
              <a:t> to fatal medical accidents in Japan? BMJ Open 2016</a:t>
            </a:r>
          </a:p>
          <a:p>
            <a:pPr marL="0" indent="0" algn="r">
              <a:buNone/>
              <a:defRPr/>
            </a:pPr>
            <a:r>
              <a:rPr lang="en-GB" sz="1000" baseline="30000" dirty="0" smtClean="0">
                <a:latin typeface="Arial" panose="020B0604020202020204" pitchFamily="34" charset="0"/>
                <a:ea typeface="ヒラギノ角ゴ Pro W3" charset="-128"/>
              </a:rPr>
              <a:t>4</a:t>
            </a:r>
            <a:r>
              <a:rPr lang="en-GB" sz="1000" dirty="0" smtClean="0">
                <a:latin typeface="Arial" panose="020B0604020202020204" pitchFamily="34" charset="0"/>
                <a:ea typeface="ヒラギノ角ゴ Pro W3" charset="-128"/>
              </a:rPr>
              <a:t>Panesar S et al. Mortality as an indicator of patient safety in orthopaedics. BMC </a:t>
            </a:r>
            <a:r>
              <a:rPr lang="en-GB" sz="1000" dirty="0" err="1" smtClean="0">
                <a:latin typeface="Arial" panose="020B0604020202020204" pitchFamily="34" charset="0"/>
                <a:ea typeface="ヒラギノ角ゴ Pro W3" charset="-128"/>
              </a:rPr>
              <a:t>Musc</a:t>
            </a:r>
            <a:r>
              <a:rPr lang="en-GB" sz="1000" dirty="0" smtClean="0">
                <a:latin typeface="Arial" panose="020B0604020202020204" pitchFamily="34" charset="0"/>
                <a:ea typeface="ヒラギノ角ゴ Pro W3" charset="-128"/>
              </a:rPr>
              <a:t> Dis. 2012</a:t>
            </a:r>
          </a:p>
          <a:p>
            <a:pPr marL="360000" lvl="1" indent="0" algn="r">
              <a:buNone/>
            </a:pPr>
            <a:endParaRPr lang="en-GB" sz="1100" dirty="0" smtClean="0"/>
          </a:p>
          <a:p>
            <a:pPr marL="360000" lvl="1" indent="0" algn="r">
              <a:buNone/>
            </a:pPr>
            <a:endParaRPr lang="en-GB" sz="1100" baseline="30000" dirty="0"/>
          </a:p>
        </p:txBody>
      </p:sp>
    </p:spTree>
    <p:extLst>
      <p:ext uri="{BB962C8B-B14F-4D97-AF65-F5344CB8AC3E}">
        <p14:creationId xmlns:p14="http://schemas.microsoft.com/office/powerpoint/2010/main" xmlns="" val="171964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Повышение безопасности пациента</a:t>
            </a:r>
            <a:endParaRPr lang="en-GB" dirty="0"/>
          </a:p>
        </p:txBody>
      </p:sp>
      <p:sp>
        <p:nvSpPr>
          <p:cNvPr id="3" name="Pladsholder til indhold 2"/>
          <p:cNvSpPr>
            <a:spLocks noGrp="1"/>
          </p:cNvSpPr>
          <p:nvPr>
            <p:ph sz="quarter" idx="13"/>
          </p:nvPr>
        </p:nvSpPr>
        <p:spPr>
          <a:xfrm>
            <a:off x="1403648" y="2204864"/>
            <a:ext cx="7091363" cy="3528392"/>
          </a:xfrm>
        </p:spPr>
        <p:txBody>
          <a:bodyPr/>
          <a:lstStyle/>
          <a:p>
            <a:pPr marL="342900" lvl="1" indent="-342900">
              <a:buFont typeface="Wingdings" panose="05000000000000000000" pitchFamily="2" charset="2"/>
              <a:buChar char="Ø"/>
            </a:pPr>
            <a:r>
              <a:rPr lang="en-GB" dirty="0" smtClean="0"/>
              <a:t>40-50%  </a:t>
            </a:r>
            <a:r>
              <a:rPr lang="ru-RU" dirty="0" smtClean="0"/>
              <a:t>неблагоприятных событий можно предотвратить</a:t>
            </a:r>
            <a:r>
              <a:rPr lang="en-GB" baseline="30000" dirty="0" smtClean="0"/>
              <a:t>5</a:t>
            </a:r>
            <a:endParaRPr lang="en-GB" dirty="0" smtClean="0"/>
          </a:p>
          <a:p>
            <a:pPr marL="342900" lvl="1" indent="-342900">
              <a:buFont typeface="Wingdings" panose="05000000000000000000" pitchFamily="2" charset="2"/>
              <a:buChar char="Ø"/>
            </a:pPr>
            <a:endParaRPr lang="en-GB" sz="2000" dirty="0" smtClean="0"/>
          </a:p>
          <a:p>
            <a:pPr marL="342900" lvl="1" indent="-342900">
              <a:buFont typeface="Wingdings" panose="05000000000000000000" pitchFamily="2" charset="2"/>
              <a:buChar char="Ø"/>
            </a:pPr>
            <a:r>
              <a:rPr lang="ru-RU" sz="2000" dirty="0" smtClean="0"/>
              <a:t>Обучение команды может снизить показатели тяжелых осложнений и смертности</a:t>
            </a:r>
            <a:r>
              <a:rPr lang="en-GB" sz="2000" baseline="30000" dirty="0" smtClean="0"/>
              <a:t>6</a:t>
            </a:r>
            <a:endParaRPr lang="en-GB" sz="800" dirty="0" smtClean="0"/>
          </a:p>
          <a:p>
            <a:pPr marL="0" indent="0">
              <a:buNone/>
            </a:pPr>
            <a:endParaRPr lang="en-GB" sz="1600" dirty="0" smtClean="0"/>
          </a:p>
          <a:p>
            <a:pPr marL="0" lvl="1" indent="0" algn="r">
              <a:buNone/>
            </a:pPr>
            <a:r>
              <a:rPr lang="en-GB" sz="1100" baseline="30000" dirty="0" smtClean="0"/>
              <a:t>5</a:t>
            </a:r>
            <a:r>
              <a:rPr lang="en-GB" sz="1100" dirty="0" smtClean="0"/>
              <a:t>Schiøler T et al. [Incidence of adverse events in hospitals.                                                                                     A retrospective study of medical records]. </a:t>
            </a:r>
            <a:r>
              <a:rPr lang="en-GB" sz="1100" dirty="0" err="1" smtClean="0"/>
              <a:t>Ugeskr</a:t>
            </a:r>
            <a:r>
              <a:rPr lang="en-GB" sz="1100" dirty="0" smtClean="0"/>
              <a:t>. </a:t>
            </a:r>
            <a:r>
              <a:rPr lang="en-GB" sz="1100" dirty="0" err="1" smtClean="0"/>
              <a:t>Laeg</a:t>
            </a:r>
            <a:r>
              <a:rPr lang="en-GB" sz="1100" dirty="0" smtClean="0"/>
              <a:t>. 2001  </a:t>
            </a:r>
          </a:p>
          <a:p>
            <a:pPr marL="0" lvl="1" indent="0" algn="r">
              <a:buNone/>
            </a:pPr>
            <a:r>
              <a:rPr lang="en-GB" sz="1100" baseline="30000" dirty="0" smtClean="0"/>
              <a:t>6</a:t>
            </a:r>
            <a:r>
              <a:rPr lang="en-GB" sz="1100" dirty="0" smtClean="0">
                <a:ea typeface="ヒラギノ角ゴ Pro W3" charset="0"/>
                <a:cs typeface="ヒラギノ角ゴ Pro W3" charset="0"/>
              </a:rPr>
              <a:t>Neily et al. Association between implementation of a medical                                                                          team training program and surgical mortality. JAMA 2010</a:t>
            </a:r>
            <a:endParaRPr lang="en-GB" dirty="0"/>
          </a:p>
        </p:txBody>
      </p:sp>
    </p:spTree>
    <p:extLst>
      <p:ext uri="{BB962C8B-B14F-4D97-AF65-F5344CB8AC3E}">
        <p14:creationId xmlns:p14="http://schemas.microsoft.com/office/powerpoint/2010/main" xmlns="" val="856694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404665"/>
            <a:ext cx="7200368" cy="792087"/>
          </a:xfrm>
        </p:spPr>
        <p:txBody>
          <a:bodyPr/>
          <a:lstStyle/>
          <a:p>
            <a:pPr algn="ctr"/>
            <a:r>
              <a:rPr lang="ru-RU" dirty="0" smtClean="0"/>
              <a:t>Анализ</a:t>
            </a:r>
            <a:r>
              <a:rPr lang="ru-RU" dirty="0" smtClean="0"/>
              <a:t> </a:t>
            </a:r>
            <a:r>
              <a:rPr lang="ru-RU" dirty="0" smtClean="0"/>
              <a:t>НТН в МИХ</a:t>
            </a:r>
            <a:endParaRPr lang="en-GB" sz="2000" b="0" dirty="0"/>
          </a:p>
        </p:txBody>
      </p:sp>
      <p:sp>
        <p:nvSpPr>
          <p:cNvPr id="3" name="Pladsholder til indhold 2"/>
          <p:cNvSpPr>
            <a:spLocks noGrp="1"/>
          </p:cNvSpPr>
          <p:nvPr>
            <p:ph sz="quarter" idx="13"/>
          </p:nvPr>
        </p:nvSpPr>
        <p:spPr>
          <a:xfrm>
            <a:off x="1187624" y="3068960"/>
            <a:ext cx="7632848" cy="2664296"/>
          </a:xfrm>
        </p:spPr>
        <p:txBody>
          <a:bodyPr/>
          <a:lstStyle/>
          <a:p>
            <a:pPr marL="0" lvl="0" indent="0">
              <a:lnSpc>
                <a:spcPct val="150000"/>
              </a:lnSpc>
              <a:buNone/>
            </a:pPr>
            <a:r>
              <a:rPr lang="ru-RU" sz="2000" b="1" u="sng" dirty="0" smtClean="0"/>
              <a:t>Результаты</a:t>
            </a:r>
            <a:r>
              <a:rPr lang="en-GB" sz="2000" b="1" u="sng" dirty="0" smtClean="0"/>
              <a:t>:</a:t>
            </a:r>
          </a:p>
          <a:p>
            <a:r>
              <a:rPr lang="ru-RU" sz="1800" dirty="0" smtClean="0"/>
              <a:t>Нетехнические ошибки случаются в</a:t>
            </a:r>
            <a:r>
              <a:rPr lang="en-GB" sz="1800" dirty="0" smtClean="0"/>
              <a:t> 2-3 </a:t>
            </a:r>
            <a:r>
              <a:rPr lang="ru-RU" sz="1800" dirty="0" smtClean="0"/>
              <a:t>раза чаще, чем технические </a:t>
            </a:r>
            <a:r>
              <a:rPr lang="ru-RU" sz="1800" dirty="0" smtClean="0"/>
              <a:t>хирургические ошибки</a:t>
            </a:r>
            <a:r>
              <a:rPr lang="en-GB" sz="1800" dirty="0" smtClean="0"/>
              <a:t> </a:t>
            </a:r>
            <a:endParaRPr lang="en-GB" sz="1800" dirty="0" smtClean="0">
              <a:solidFill>
                <a:srgbClr val="FF0000"/>
              </a:solidFill>
            </a:endParaRPr>
          </a:p>
          <a:p>
            <a:r>
              <a:rPr lang="ru-RU" sz="1800" dirty="0" smtClean="0"/>
              <a:t>Плохое планирование и неслаженная команда мешают работе</a:t>
            </a:r>
            <a:r>
              <a:rPr lang="en-GB" sz="1800" dirty="0" smtClean="0"/>
              <a:t> -&gt; </a:t>
            </a:r>
            <a:r>
              <a:rPr lang="ru-RU" sz="1800" dirty="0" smtClean="0"/>
              <a:t>увеличивают риск </a:t>
            </a:r>
            <a:r>
              <a:rPr lang="ru-RU" sz="1800" dirty="0" smtClean="0"/>
              <a:t>ошибки</a:t>
            </a:r>
            <a:endParaRPr lang="en-GB" sz="1200" dirty="0" smtClean="0"/>
          </a:p>
          <a:p>
            <a:r>
              <a:rPr lang="ru-RU" sz="1800" dirty="0" smtClean="0"/>
              <a:t>Обучение  НТН уменьшает ошибки и улучшает взаимоотношения в команде</a:t>
            </a:r>
            <a:r>
              <a:rPr lang="en-GB" sz="1800" dirty="0" smtClean="0"/>
              <a:t>.</a:t>
            </a:r>
          </a:p>
          <a:p>
            <a:pPr marL="0" indent="0" algn="r">
              <a:lnSpc>
                <a:spcPct val="150000"/>
              </a:lnSpc>
              <a:spcBef>
                <a:spcPts val="600"/>
              </a:spcBef>
              <a:spcAft>
                <a:spcPts val="0"/>
              </a:spcAft>
              <a:buNone/>
            </a:pPr>
            <a:endParaRPr lang="en-GB" sz="1050" baseline="300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1196752"/>
            <a:ext cx="5040560" cy="2242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0594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ru-RU" dirty="0" smtClean="0"/>
              <a:t>Оценка НТН</a:t>
            </a:r>
            <a:endParaRPr lang="en-GB" dirty="0"/>
          </a:p>
        </p:txBody>
      </p:sp>
    </p:spTree>
    <p:extLst>
      <p:ext uri="{BB962C8B-B14F-4D97-AF65-F5344CB8AC3E}">
        <p14:creationId xmlns:p14="http://schemas.microsoft.com/office/powerpoint/2010/main" xmlns="" val="200587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AMES PowerPoint skabelon med KU co-branding og hvid forside">
  <a:themeElements>
    <a:clrScheme name="Region H">
      <a:dk1>
        <a:srgbClr val="333333"/>
      </a:dk1>
      <a:lt1>
        <a:srgbClr val="FFFFFF"/>
      </a:lt1>
      <a:dk2>
        <a:srgbClr val="575757"/>
      </a:dk2>
      <a:lt2>
        <a:srgbClr val="CCD4DD"/>
      </a:lt2>
      <a:accent1>
        <a:srgbClr val="99A8BB"/>
      </a:accent1>
      <a:accent2>
        <a:srgbClr val="333333"/>
      </a:accent2>
      <a:accent3>
        <a:srgbClr val="4D6787"/>
      </a:accent3>
      <a:accent4>
        <a:srgbClr val="666666"/>
      </a:accent4>
      <a:accent5>
        <a:srgbClr val="193C65"/>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2936"/>
        </a:solidFill>
        <a:ln w="9525">
          <a:solidFill>
            <a:srgbClr val="1F2936"/>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xmlns=""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CAMES PowerPoint skabelon med KU co-branding og hvid forside</Template>
  <TotalTime>0</TotalTime>
  <Words>1320</Words>
  <Application>Microsoft Office PowerPoint</Application>
  <PresentationFormat>Экран (4:3)</PresentationFormat>
  <Paragraphs>329</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CAMES PowerPoint skabelon med KU co-branding og hvid forside</vt:lpstr>
      <vt:lpstr>  Нетехнические навыки (НТН)  в  малоинвазивной  хирургии (МИХ)</vt:lpstr>
      <vt:lpstr>Раскрытие информации</vt:lpstr>
      <vt:lpstr>Слайд 3</vt:lpstr>
      <vt:lpstr>Слайд 4</vt:lpstr>
      <vt:lpstr>Слайд 5</vt:lpstr>
      <vt:lpstr>Безопасность пациента в операционной</vt:lpstr>
      <vt:lpstr>Повышение безопасности пациента</vt:lpstr>
      <vt:lpstr>Анализ НТН в МИХ</vt:lpstr>
      <vt:lpstr>Оценка НТН</vt:lpstr>
      <vt:lpstr>Различные инструменты оценки НТН</vt:lpstr>
      <vt:lpstr>Слайд 11</vt:lpstr>
      <vt:lpstr>Нетехнические навыки хирургов в Дании</vt:lpstr>
      <vt:lpstr>Нетехнические навыки хирургов в Дании</vt:lpstr>
      <vt:lpstr>Осведомленность о ситуации</vt:lpstr>
      <vt:lpstr>Принятие решения</vt:lpstr>
      <vt:lpstr>Лидерство</vt:lpstr>
      <vt:lpstr>Командная работа</vt:lpstr>
      <vt:lpstr>Communication in interdisciplinary teams: exploring closed-loop communication during in situ trauma team training. Härgestam M, et al. BMJ Open. 2013</vt:lpstr>
      <vt:lpstr>Для чего можно использовать  NOTSSdk?</vt:lpstr>
      <vt:lpstr>Слайд 20</vt:lpstr>
      <vt:lpstr>Слайд 21</vt:lpstr>
      <vt:lpstr>Какие навыки хирурга можно увидеть?</vt:lpstr>
      <vt:lpstr>Какие навыки хирурга можно увидеть?</vt:lpstr>
      <vt:lpstr>Слайд 24</vt:lpstr>
      <vt:lpstr>Нетехнические навыки хирургов в Дании</vt:lpstr>
      <vt:lpstr>Вопросы?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Strategize</cp:keywords>
  <cp:lastModifiedBy/>
  <cp:revision>16</cp:revision>
  <dcterms:created xsi:type="dcterms:W3CDTF">2016-04-06T11:34:41Z</dcterms:created>
  <dcterms:modified xsi:type="dcterms:W3CDTF">2017-09-25T13:30:41Z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DocumentLanguage">
    <vt:lpwstr>en-GB</vt:lpwstr>
  </property>
</Properties>
</file>