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38"/>
  </p:notesMasterIdLst>
  <p:sldIdLst>
    <p:sldId id="444" r:id="rId2"/>
    <p:sldId id="636" r:id="rId3"/>
    <p:sldId id="664" r:id="rId4"/>
    <p:sldId id="663" r:id="rId5"/>
    <p:sldId id="671" r:id="rId6"/>
    <p:sldId id="669" r:id="rId7"/>
    <p:sldId id="670" r:id="rId8"/>
    <p:sldId id="672" r:id="rId9"/>
    <p:sldId id="673" r:id="rId10"/>
    <p:sldId id="685" r:id="rId11"/>
    <p:sldId id="665" r:id="rId12"/>
    <p:sldId id="666" r:id="rId13"/>
    <p:sldId id="686" r:id="rId14"/>
    <p:sldId id="674" r:id="rId15"/>
    <p:sldId id="651" r:id="rId16"/>
    <p:sldId id="570" r:id="rId17"/>
    <p:sldId id="693" r:id="rId18"/>
    <p:sldId id="687" r:id="rId19"/>
    <p:sldId id="677" r:id="rId20"/>
    <p:sldId id="678" r:id="rId21"/>
    <p:sldId id="688" r:id="rId22"/>
    <p:sldId id="689" r:id="rId23"/>
    <p:sldId id="690" r:id="rId24"/>
    <p:sldId id="692" r:id="rId25"/>
    <p:sldId id="691" r:id="rId26"/>
    <p:sldId id="675" r:id="rId27"/>
    <p:sldId id="676" r:id="rId28"/>
    <p:sldId id="679" r:id="rId29"/>
    <p:sldId id="680" r:id="rId30"/>
    <p:sldId id="652" r:id="rId31"/>
    <p:sldId id="571" r:id="rId32"/>
    <p:sldId id="681" r:id="rId33"/>
    <p:sldId id="682" r:id="rId34"/>
    <p:sldId id="683" r:id="rId35"/>
    <p:sldId id="684" r:id="rId36"/>
    <p:sldId id="568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2929"/>
    <a:srgbClr val="EDF0EF"/>
    <a:srgbClr val="D0DEEB"/>
    <a:srgbClr val="82A6B1"/>
    <a:srgbClr val="1F497D"/>
    <a:srgbClr val="C00000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63" autoAdjust="0"/>
    <p:restoredTop sz="94660"/>
  </p:normalViewPr>
  <p:slideViewPr>
    <p:cSldViewPr>
      <p:cViewPr varScale="1">
        <p:scale>
          <a:sx n="57" d="100"/>
          <a:sy n="57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D2C4BECB-1A81-334A-856B-F5066A1B1235}" type="datetimeFigureOut">
              <a:rPr lang="ru-RU"/>
              <a:pPr>
                <a:defRPr/>
              </a:pPr>
              <a:t>03.10.17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4596FD4E-BA04-2040-A79E-D1C4C96E6DB9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76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2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14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16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17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18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20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21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22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23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24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25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4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27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29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31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32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34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35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2B0C2D-3A45-0640-B218-E2616A4007B8}" type="slidenum">
              <a:rPr lang="ru-RU" sz="1200">
                <a:latin typeface="Calibri" charset="0"/>
              </a:rPr>
              <a:pPr eaLnBrk="1" hangingPunct="1"/>
              <a:t>36</a:t>
            </a:fld>
            <a:endParaRPr lang="ru-RU" sz="1200">
              <a:latin typeface="Calibri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5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7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8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9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10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12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885746-22BE-EF40-AE82-040FD01361DC}" type="slidenum">
              <a:rPr lang="ru-RU"/>
              <a:pPr eaLnBrk="1" hangingPunct="1">
                <a:defRPr/>
              </a:pPr>
              <a:t>13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0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23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24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25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26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40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41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42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4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B1091-657D-A84B-A05F-02A1BF4C775C}" type="datetimeFigureOut">
              <a:rPr lang="ru-RU"/>
              <a:pPr>
                <a:defRPr/>
              </a:pPr>
              <a:t>03.10.17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0B3099-D2D3-1D49-99A8-F1F200E8B2DA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8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95298-8CE0-494E-898D-4089E858AC56}" type="datetimeFigureOut">
              <a:rPr lang="ru-RU"/>
              <a:pPr>
                <a:defRPr/>
              </a:pPr>
              <a:t>03.10.17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A936-5405-774D-BCA7-A764BE9EDB9B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6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3C952-A674-E74D-A66A-1017D708E530}" type="datetimeFigureOut">
              <a:rPr lang="ru-RU"/>
              <a:pPr>
                <a:defRPr/>
              </a:pPr>
              <a:t>03.10.17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FB9C7-EDB4-3449-A950-BF9D4AC110BB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3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A80E-2FA3-CA40-AD12-0B2EEBDB0760}" type="datetimeFigureOut">
              <a:rPr lang="ru-RU"/>
              <a:pPr>
                <a:defRPr/>
              </a:pPr>
              <a:t>03.10.17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C242-1068-4348-B938-6FF3759CC4FB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8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0A48C-9369-3046-B86C-059AACB9B849}" type="datetimeFigureOut">
              <a:rPr lang="ru-RU"/>
              <a:pPr>
                <a:defRPr/>
              </a:pPr>
              <a:t>03.10.17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EE648-6A8D-3A4D-BCAF-A27A9C12A9CD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2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2817F-6A89-0C4E-8202-3282F94E169A}" type="datetimeFigureOut">
              <a:rPr lang="ru-RU"/>
              <a:pPr>
                <a:defRPr/>
              </a:pPr>
              <a:t>03.10.17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1A54-5F0A-1447-8320-508F2ADAF78E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7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6348A-4549-134C-90FD-C4731E30FBDC}" type="datetimeFigureOut">
              <a:rPr lang="ru-RU"/>
              <a:pPr>
                <a:defRPr/>
              </a:pPr>
              <a:t>03.10.17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79A4-48EE-284D-9AF5-CF13E6BC2898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F301C-4229-034A-97FB-8E7D151860A3}" type="datetimeFigureOut">
              <a:rPr lang="ru-RU"/>
              <a:pPr>
                <a:defRPr/>
              </a:pPr>
              <a:t>03.10.17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930D8-F406-604C-8266-FFE098B20EED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7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66DF-C117-D248-9DBE-1DEC3CE9CE50}" type="datetimeFigureOut">
              <a:rPr lang="ru-RU"/>
              <a:pPr>
                <a:defRPr/>
              </a:pPr>
              <a:t>03.10.17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8634A-FE88-8C4F-9D67-FBD024221E5B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6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EA256-0C49-194C-A110-F9F9A25386E4}" type="datetimeFigureOut">
              <a:rPr lang="ru-RU"/>
              <a:pPr>
                <a:defRPr/>
              </a:pPr>
              <a:t>03.10.17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A9B07-B10D-CB4F-8380-0725DBC2ED89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2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CBCB-8F7E-D143-B6C8-1DA9A55BBA1A}" type="datetimeFigureOut">
              <a:rPr lang="ru-RU"/>
              <a:pPr>
                <a:defRPr/>
              </a:pPr>
              <a:t>03.10.17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85BD-128C-C542-A018-9209EDC928E3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3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A5E5787-600C-DB4E-BF99-F1FE0D93F0DC}" type="datetimeFigureOut">
              <a:rPr lang="ru-RU"/>
              <a:pPr>
                <a:defRPr/>
              </a:pPr>
              <a:t>03.10.17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4C93321-77C4-9243-B08E-9260A1490C3F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41" r:id="rId2"/>
    <p:sldLayoutId id="2147484542" r:id="rId3"/>
    <p:sldLayoutId id="2147484543" r:id="rId4"/>
    <p:sldLayoutId id="2147484550" r:id="rId5"/>
    <p:sldLayoutId id="2147484551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ＭＳ Ｐゴシック" charset="0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0"/>
        <a:buChar char=""/>
        <a:defRPr sz="2400" kern="1200">
          <a:solidFill>
            <a:schemeClr val="accent1"/>
          </a:solidFill>
          <a:latin typeface="+mn-lt"/>
          <a:ea typeface="ＭＳ Ｐゴシック" charset="0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0"/>
        <a:buChar char=""/>
        <a:defRPr sz="2200" kern="1200">
          <a:solidFill>
            <a:schemeClr val="accent1"/>
          </a:solidFill>
          <a:latin typeface="+mn-lt"/>
          <a:ea typeface="ＭＳ Ｐゴシック" charset="0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ＭＳ Ｐゴシック" charset="0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rosomed.ru/pages/SMSO-certificat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osomed.ru/pages/SMSO-certificate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2500" y="4724400"/>
            <a:ext cx="5256213" cy="1928813"/>
          </a:xfrm>
        </p:spPr>
        <p:txBody>
          <a:bodyPr/>
          <a:lstStyle/>
          <a:p>
            <a:pPr marL="63500"/>
            <a:r>
              <a:rPr lang="ru-RU" b="1" spc="300" dirty="0" smtClean="0">
                <a:latin typeface="Georgia" charset="0"/>
              </a:rPr>
              <a:t>Колыш А.Л. </a:t>
            </a:r>
          </a:p>
          <a:p>
            <a:pPr marL="63500"/>
            <a:r>
              <a:rPr lang="ru-RU" b="1" spc="300" dirty="0" smtClean="0">
                <a:latin typeface="Georgia" charset="0"/>
              </a:rPr>
              <a:t>Горшков </a:t>
            </a:r>
            <a:r>
              <a:rPr lang="ru-RU" b="1" spc="300" dirty="0">
                <a:latin typeface="Georgia" charset="0"/>
              </a:rPr>
              <a:t>М.Д.</a:t>
            </a:r>
          </a:p>
          <a:p>
            <a:pPr marL="63500"/>
            <a:r>
              <a:rPr lang="ru-RU" dirty="0" smtClean="0">
                <a:latin typeface="Georgia" charset="0"/>
              </a:rPr>
              <a:t>РОСОМЕД</a:t>
            </a:r>
            <a:r>
              <a:rPr lang="ru-RU" dirty="0">
                <a:latin typeface="Georgia" charset="0"/>
              </a:rPr>
              <a:t>, </a:t>
            </a:r>
            <a:r>
              <a:rPr lang="ru-RU" dirty="0" smtClean="0">
                <a:latin typeface="Georgia" charset="0"/>
              </a:rPr>
              <a:t>Москва,</a:t>
            </a:r>
            <a:r>
              <a:rPr lang="en-US" dirty="0" smtClean="0">
                <a:latin typeface="Georgia" charset="0"/>
              </a:rPr>
              <a:t> </a:t>
            </a:r>
            <a:r>
              <a:rPr lang="ru-RU" dirty="0" smtClean="0">
                <a:latin typeface="Georgia" charset="0"/>
              </a:rPr>
              <a:t>4</a:t>
            </a:r>
            <a:r>
              <a:rPr lang="en-US" dirty="0" smtClean="0">
                <a:latin typeface="Georgia" charset="0"/>
              </a:rPr>
              <a:t> </a:t>
            </a:r>
            <a:r>
              <a:rPr lang="ru-RU" dirty="0" smtClean="0">
                <a:latin typeface="Georgia" charset="0"/>
              </a:rPr>
              <a:t>октября 2017</a:t>
            </a:r>
            <a:endParaRPr lang="ru-RU" dirty="0">
              <a:latin typeface="Georgia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395536" y="1268760"/>
            <a:ext cx="8458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/>
              <a:t>Организация обучения специалистов медицинского симуляционного обучения</a:t>
            </a:r>
            <a:endParaRPr lang="de-DE" sz="4800" spc="300" dirty="0" smtClean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7931224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Как быть неаккредитованным?</a:t>
            </a:r>
            <a:endParaRPr lang="ru-RU" dirty="0">
              <a:latin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5536" y="1988840"/>
            <a:ext cx="83529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23887" indent="-514350">
              <a:buFont typeface="+mj-lt"/>
              <a:buAutoNum type="arabicPeriod"/>
            </a:pPr>
            <a:r>
              <a:rPr lang="ru-RU" sz="2800" dirty="0" smtClean="0"/>
              <a:t>Сотрудники неаккредитованных центров </a:t>
            </a:r>
            <a:r>
              <a:rPr lang="ru-RU" sz="2800" dirty="0" smtClean="0"/>
              <a:t>могут приехать в любой аккредитованный центр и пройти обучение, тестирование и получить сертификат.  </a:t>
            </a:r>
          </a:p>
          <a:p>
            <a:pPr marL="623887" indent="-514350">
              <a:buFont typeface="+mj-lt"/>
              <a:buAutoNum type="arabicPeriod"/>
            </a:pPr>
            <a:endParaRPr lang="ru-RU" sz="2800" dirty="0"/>
          </a:p>
          <a:p>
            <a:pPr marL="623887" indent="-514350">
              <a:buFont typeface="+mj-lt"/>
              <a:buAutoNum type="arabicPeriod"/>
            </a:pPr>
            <a:r>
              <a:rPr lang="ru-RU" sz="2800" dirty="0" smtClean="0"/>
              <a:t>В рамках будущих конференций (РОСОМЕД, «Неделя медицинского образования» и др.) будут организованы подобные семинары.</a:t>
            </a:r>
            <a:br>
              <a:rPr lang="ru-RU" sz="2800" dirty="0" smtClean="0"/>
            </a:br>
            <a:endParaRPr lang="ru-RU" sz="2800" dirty="0" smtClean="0"/>
          </a:p>
          <a:p>
            <a:pPr marL="623887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C00000"/>
                </a:solidFill>
              </a:rPr>
              <a:t>Пройти аккредитацию своего центра!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6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323850" y="-477838"/>
            <a:ext cx="9648825" cy="7435851"/>
          </a:xfrm>
          <a:prstGeom prst="rect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938463"/>
            <a:ext cx="8856663" cy="1066800"/>
          </a:xfrm>
        </p:spPr>
        <p:txBody>
          <a:bodyPr/>
          <a:lstStyle/>
          <a:p>
            <a:pPr>
              <a:defRPr/>
            </a:pPr>
            <a:r>
              <a:rPr lang="ru-RU" sz="6800" dirty="0" smtClean="0">
                <a:solidFill>
                  <a:schemeClr val="bg1">
                    <a:lumMod val="95000"/>
                  </a:schemeClr>
                </a:solidFill>
                <a:latin typeface="Arial Black"/>
                <a:cs typeface="Arial Black"/>
              </a:rPr>
              <a:t>Зачем?</a:t>
            </a:r>
            <a:endParaRPr lang="de-DE" sz="6800" dirty="0">
              <a:solidFill>
                <a:schemeClr val="bg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3854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899592" y="836712"/>
            <a:ext cx="7787208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Для чего создан данный </a:t>
            </a:r>
            <a:r>
              <a:rPr lang="ru-RU" dirty="0" smtClean="0">
                <a:latin typeface="Arial" charset="0"/>
              </a:rPr>
              <a:t>курс?</a:t>
            </a:r>
            <a:endParaRPr lang="ru-RU" dirty="0">
              <a:latin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99592" y="2492896"/>
            <a:ext cx="7488832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ru-RU" sz="3200" dirty="0" smtClean="0"/>
              <a:t>Актуально!</a:t>
            </a:r>
          </a:p>
          <a:p>
            <a:endParaRPr lang="ru-RU" sz="3200" dirty="0"/>
          </a:p>
          <a:p>
            <a:r>
              <a:rPr lang="ru-RU" sz="3200" dirty="0" smtClean="0"/>
              <a:t>«Ликбез – это должен знать каждый!»</a:t>
            </a:r>
          </a:p>
          <a:p>
            <a:endParaRPr lang="ru-RU" sz="3200" dirty="0"/>
          </a:p>
          <a:p>
            <a:r>
              <a:rPr lang="ru-RU" sz="3200" dirty="0" smtClean="0"/>
              <a:t>Стандартизация понятий, методик, терминологии, подходов.</a:t>
            </a:r>
          </a:p>
        </p:txBody>
      </p:sp>
    </p:spTree>
    <p:extLst>
      <p:ext uri="{BB962C8B-B14F-4D97-AF65-F5344CB8AC3E}">
        <p14:creationId xmlns:p14="http://schemas.microsoft.com/office/powerpoint/2010/main" val="347043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899592" y="836712"/>
            <a:ext cx="7787208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Мотивация</a:t>
            </a:r>
            <a:endParaRPr lang="ru-RU" dirty="0">
              <a:latin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99592" y="2492896"/>
            <a:ext cx="7488832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ru-RU" sz="3200" dirty="0"/>
          </a:p>
          <a:p>
            <a:r>
              <a:rPr lang="ru-RU" sz="3200" dirty="0" smtClean="0"/>
              <a:t>Мотивация, интерес к новым методикам, формам, приемам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408206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>
                <a:latin typeface="Arial" charset="0"/>
              </a:rPr>
              <a:t>Что это </a:t>
            </a:r>
            <a:r>
              <a:rPr lang="ru-RU" dirty="0" smtClean="0">
                <a:latin typeface="Arial" charset="0"/>
              </a:rPr>
              <a:t>дает центру?</a:t>
            </a:r>
            <a:endParaRPr lang="ru-RU" dirty="0">
              <a:latin typeface="Arial" charset="0"/>
            </a:endParaRP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r>
              <a:rPr lang="ru-RU" sz="3200" dirty="0" smtClean="0">
                <a:latin typeface="Arial"/>
                <a:cs typeface="Arial"/>
              </a:rPr>
              <a:t>Рост профессионализма сотрудников.</a:t>
            </a:r>
          </a:p>
          <a:p>
            <a:r>
              <a:rPr lang="ru-RU" sz="3200" dirty="0" smtClean="0">
                <a:latin typeface="Arial"/>
                <a:cs typeface="Arial"/>
              </a:rPr>
              <a:t>Налаживание связей с преподавателями клинических кафедр.</a:t>
            </a:r>
            <a:endParaRPr lang="ru-RU" sz="3200" dirty="0" smtClean="0">
              <a:latin typeface="Arial"/>
              <a:cs typeface="Arial"/>
            </a:endParaRPr>
          </a:p>
          <a:p>
            <a:r>
              <a:rPr lang="ru-RU" sz="3200" dirty="0" smtClean="0">
                <a:latin typeface="Arial"/>
                <a:cs typeface="Arial"/>
              </a:rPr>
              <a:t>Через год в требования к центрам </a:t>
            </a:r>
            <a:r>
              <a:rPr lang="ru-RU" sz="3200" dirty="0" smtClean="0">
                <a:latin typeface="Arial"/>
                <a:cs typeface="Arial"/>
              </a:rPr>
              <a:t>при </a:t>
            </a:r>
            <a:r>
              <a:rPr lang="ru-RU" sz="3200" dirty="0" smtClean="0">
                <a:latin typeface="Arial"/>
                <a:cs typeface="Arial"/>
              </a:rPr>
              <a:t>аккредитации будет включено «не 50% сотрудников должны иметь сертификат СМСО».</a:t>
            </a:r>
            <a:endParaRPr lang="ru-RU" sz="3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68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323850" y="-477838"/>
            <a:ext cx="9648825" cy="7435851"/>
          </a:xfrm>
          <a:prstGeom prst="rect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938463"/>
            <a:ext cx="8856663" cy="1066800"/>
          </a:xfrm>
        </p:spPr>
        <p:txBody>
          <a:bodyPr/>
          <a:lstStyle/>
          <a:p>
            <a:pPr>
              <a:defRPr/>
            </a:pPr>
            <a:r>
              <a:rPr lang="ru-RU" sz="6800" dirty="0" smtClean="0">
                <a:solidFill>
                  <a:schemeClr val="bg1">
                    <a:lumMod val="95000"/>
                  </a:schemeClr>
                </a:solidFill>
                <a:latin typeface="Arial Black"/>
                <a:cs typeface="Arial Black"/>
              </a:rPr>
              <a:t>Как проводить?</a:t>
            </a:r>
            <a:endParaRPr lang="de-DE" sz="6800" dirty="0">
              <a:solidFill>
                <a:schemeClr val="bg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3939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Как проводить обучение?</a:t>
            </a:r>
            <a:endParaRPr lang="ru-RU" dirty="0">
              <a:latin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5536" y="2492896"/>
            <a:ext cx="7992888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23887" indent="-514350">
              <a:buFont typeface="+mj-lt"/>
              <a:buAutoNum type="arabicPeriod"/>
            </a:pPr>
            <a:r>
              <a:rPr lang="ru-RU" sz="2800" dirty="0" smtClean="0"/>
              <a:t>Заочная часть: книга, онлайн</a:t>
            </a:r>
            <a:r>
              <a:rPr lang="ru-RU" sz="2800" dirty="0"/>
              <a:t>-</a:t>
            </a:r>
            <a:r>
              <a:rPr lang="ru-RU" sz="2800" dirty="0" smtClean="0"/>
              <a:t>презентации, которые размещены </a:t>
            </a:r>
            <a:br>
              <a:rPr lang="ru-RU" sz="2800" dirty="0" smtClean="0"/>
            </a:br>
            <a:r>
              <a:rPr lang="ru-RU" sz="2800" dirty="0" smtClean="0"/>
              <a:t>на странице</a:t>
            </a:r>
            <a:r>
              <a:rPr lang="de-DE" sz="2800" dirty="0" smtClean="0">
                <a:hlinkClick r:id="rId3"/>
              </a:rPr>
              <a:t>rosomed.ru</a:t>
            </a:r>
            <a:r>
              <a:rPr lang="de-DE" sz="2800" dirty="0">
                <a:hlinkClick r:id="rId3"/>
              </a:rPr>
              <a:t>/pages/SMSO-</a:t>
            </a:r>
            <a:r>
              <a:rPr lang="de-DE" sz="2800" dirty="0" smtClean="0">
                <a:hlinkClick r:id="rId3"/>
              </a:rPr>
              <a:t>certificate</a:t>
            </a:r>
            <a:endParaRPr lang="ru-RU" sz="2800" dirty="0" smtClean="0"/>
          </a:p>
          <a:p>
            <a:pPr marL="623887" indent="-514350">
              <a:buFont typeface="+mj-lt"/>
              <a:buAutoNum type="arabicPeriod"/>
            </a:pPr>
            <a:endParaRPr lang="ru-RU" sz="2800" dirty="0" smtClean="0"/>
          </a:p>
          <a:p>
            <a:pPr marL="623887" indent="-514350">
              <a:buFont typeface="+mj-lt"/>
              <a:buAutoNum type="arabicPeriod"/>
            </a:pPr>
            <a:r>
              <a:rPr lang="ru-RU" sz="2800" dirty="0" smtClean="0"/>
              <a:t>Очная часть: лекции </a:t>
            </a:r>
            <a:r>
              <a:rPr lang="ru-RU" sz="2800" dirty="0"/>
              <a:t>и </a:t>
            </a:r>
            <a:r>
              <a:rPr lang="ru-RU" sz="2800" dirty="0" smtClean="0"/>
              <a:t>семинар</a:t>
            </a:r>
            <a:br>
              <a:rPr lang="ru-RU" sz="2800" dirty="0" smtClean="0"/>
            </a:br>
            <a:endParaRPr lang="ru-RU" sz="2800" dirty="0"/>
          </a:p>
          <a:p>
            <a:pPr marL="623887" indent="-514350">
              <a:buFont typeface="+mj-lt"/>
              <a:buAutoNum type="arabicPeriod"/>
            </a:pPr>
            <a:r>
              <a:rPr lang="ru-RU" sz="2800" dirty="0"/>
              <a:t>Тестирование онлайн, проводится </a:t>
            </a:r>
            <a:br>
              <a:rPr lang="ru-RU" sz="2800" dirty="0"/>
            </a:br>
            <a:r>
              <a:rPr lang="ru-RU" sz="2800" dirty="0"/>
              <a:t>на сайте РОСОМЕД</a:t>
            </a:r>
          </a:p>
        </p:txBody>
      </p:sp>
    </p:spTree>
    <p:extLst>
      <p:ext uri="{BB962C8B-B14F-4D97-AF65-F5344CB8AC3E}">
        <p14:creationId xmlns:p14="http://schemas.microsoft.com/office/powerpoint/2010/main" val="266470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Книга</a:t>
            </a:r>
            <a:endParaRPr lang="ru-RU" dirty="0">
              <a:latin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5536" y="2492896"/>
            <a:ext cx="3528392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09537" indent="0"/>
            <a:r>
              <a:rPr lang="ru-RU" sz="2800" dirty="0" smtClean="0"/>
              <a:t>Книга имеется в бумажном варианте, а также выложена в открытом доступе онлайн</a:t>
            </a:r>
            <a:endParaRPr lang="ru-RU" sz="2800" dirty="0"/>
          </a:p>
        </p:txBody>
      </p:sp>
      <p:pic>
        <p:nvPicPr>
          <p:cNvPr id="2" name="Bild 1" descr="SMSO-oblozhk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52736"/>
            <a:ext cx="3859269" cy="5461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618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 marL="623887" indent="-514350"/>
            <a:r>
              <a:rPr lang="de-DE" sz="3600" dirty="0">
                <a:hlinkClick r:id="rId3"/>
              </a:rPr>
              <a:t>rosomed.ru/pages/SMSO-certificate</a:t>
            </a:r>
            <a:endParaRPr lang="ru-RU" sz="3600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5536" y="1872208"/>
            <a:ext cx="7992888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09537" indent="0"/>
            <a:r>
              <a:rPr lang="ru-RU" dirty="0" smtClean="0"/>
              <a:t>Ссылки на все учебные онлайн-материалы будут размещаться на этой странице.</a:t>
            </a:r>
          </a:p>
          <a:p>
            <a:pPr marL="109537" indent="0"/>
            <a:endParaRPr lang="ru-RU" dirty="0" smtClean="0"/>
          </a:p>
          <a:p>
            <a:pPr marL="109537" indent="0"/>
            <a:r>
              <a:rPr lang="ru-RU" dirty="0" smtClean="0"/>
              <a:t>Там же будет список уполномоченных центров</a:t>
            </a:r>
            <a:endParaRPr lang="ru-RU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789040"/>
            <a:ext cx="5382823" cy="28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0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323850" y="-477838"/>
            <a:ext cx="9648825" cy="7435851"/>
          </a:xfrm>
          <a:prstGeom prst="rect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938463"/>
            <a:ext cx="8856663" cy="1066800"/>
          </a:xfrm>
        </p:spPr>
        <p:txBody>
          <a:bodyPr/>
          <a:lstStyle/>
          <a:p>
            <a:pPr>
              <a:defRPr/>
            </a:pPr>
            <a:r>
              <a:rPr lang="ru-RU" sz="6800" dirty="0" smtClean="0">
                <a:solidFill>
                  <a:schemeClr val="bg1">
                    <a:lumMod val="95000"/>
                  </a:schemeClr>
                </a:solidFill>
                <a:latin typeface="Arial Black"/>
                <a:cs typeface="Arial Black"/>
              </a:rPr>
              <a:t>Как тестировать?</a:t>
            </a:r>
            <a:endParaRPr lang="de-DE" sz="6800" dirty="0">
              <a:solidFill>
                <a:schemeClr val="bg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07041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1210072"/>
            <a:ext cx="7931224" cy="1066800"/>
          </a:xfrm>
        </p:spPr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обучения специалистов медицинского симуляционного </a:t>
            </a:r>
            <a:r>
              <a:rPr lang="ru-RU" dirty="0" smtClean="0"/>
              <a:t>обучения</a:t>
            </a:r>
            <a:endParaRPr lang="ru-RU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5536" y="2492896"/>
            <a:ext cx="7992888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ru-RU" sz="3200" dirty="0"/>
          </a:p>
          <a:p>
            <a:r>
              <a:rPr lang="ru-RU" sz="3200" b="1" dirty="0" smtClean="0"/>
              <a:t>	</a:t>
            </a:r>
          </a:p>
          <a:p>
            <a:r>
              <a:rPr lang="ru-RU" sz="3200" b="1" dirty="0"/>
              <a:t>	</a:t>
            </a:r>
            <a:r>
              <a:rPr lang="ru-RU" sz="3200" b="1" dirty="0" smtClean="0"/>
              <a:t>Колыш </a:t>
            </a:r>
            <a:r>
              <a:rPr lang="ru-RU" sz="3200" b="1" dirty="0"/>
              <a:t>Александр Львович</a:t>
            </a:r>
            <a:r>
              <a:rPr lang="ru-RU" sz="3200" dirty="0"/>
              <a:t>, исполнительный директор РОСОМЕД, </a:t>
            </a:r>
          </a:p>
          <a:p>
            <a:endParaRPr lang="ru-RU" sz="3200" dirty="0"/>
          </a:p>
          <a:p>
            <a:r>
              <a:rPr lang="ru-RU" sz="3200" b="1" dirty="0" smtClean="0"/>
              <a:t>	Горшков </a:t>
            </a:r>
            <a:r>
              <a:rPr lang="ru-RU" sz="3200" b="1" dirty="0"/>
              <a:t>Максим Дмитриевич</a:t>
            </a:r>
            <a:r>
              <a:rPr lang="ru-RU" sz="3200" dirty="0"/>
              <a:t>, председатель президиума правления </a:t>
            </a:r>
            <a:r>
              <a:rPr lang="ru-RU" sz="3200" dirty="0" smtClean="0"/>
              <a:t>РОСОМЕД</a:t>
            </a:r>
            <a:r>
              <a:rPr lang="ru-RU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3183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Как тестировать?</a:t>
            </a:r>
            <a:endParaRPr lang="ru-RU" dirty="0">
              <a:latin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5536" y="2492896"/>
            <a:ext cx="7992888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66737" indent="-45720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Font typeface="Arial"/>
              <a:buChar char="•"/>
            </a:pPr>
            <a:r>
              <a:rPr lang="ru-RU" sz="2800" dirty="0" smtClean="0"/>
              <a:t>Тестирование </a:t>
            </a:r>
            <a:r>
              <a:rPr lang="ru-RU" sz="2800" dirty="0" smtClean="0"/>
              <a:t>проводится онлайн</a:t>
            </a:r>
          </a:p>
          <a:p>
            <a:pPr marL="566737" indent="-45720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Font typeface="Arial"/>
              <a:buChar char="•"/>
            </a:pPr>
            <a:r>
              <a:rPr lang="ru-RU" sz="2800" dirty="0" smtClean="0"/>
              <a:t>10 вопросов с 3-4 вариантами правильных или неправильных ответов</a:t>
            </a:r>
          </a:p>
          <a:p>
            <a:pPr marL="566737" indent="-45720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Font typeface="Arial"/>
              <a:buChar char="•"/>
            </a:pPr>
            <a:r>
              <a:rPr lang="ru-RU" sz="2800" dirty="0" smtClean="0"/>
              <a:t>Время на тестирование 5 минут</a:t>
            </a:r>
          </a:p>
          <a:p>
            <a:pPr marL="566737" indent="-45720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Font typeface="Arial"/>
              <a:buChar char="•"/>
            </a:pPr>
            <a:r>
              <a:rPr lang="ru-RU" sz="2800" dirty="0" smtClean="0"/>
              <a:t>Две попытки</a:t>
            </a:r>
          </a:p>
          <a:p>
            <a:pPr marL="566737" indent="-45720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Font typeface="Arial"/>
              <a:buChar char="•"/>
            </a:pPr>
            <a:r>
              <a:rPr lang="ru-RU" sz="2800" dirty="0" smtClean="0"/>
              <a:t>Проходной балл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615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Онлайн-тестирование</a:t>
            </a:r>
            <a:endParaRPr lang="ru-RU" dirty="0">
              <a:latin typeface="Arial" charset="0"/>
            </a:endParaRPr>
          </a:p>
        </p:txBody>
      </p:sp>
      <p:pic>
        <p:nvPicPr>
          <p:cNvPr id="2" name="Bild 1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818"/>
            <a:ext cx="9144000" cy="41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Онлайн-тестирование</a:t>
            </a:r>
            <a:endParaRPr lang="ru-RU" dirty="0">
              <a:latin typeface="Arial" charset="0"/>
            </a:endParaRPr>
          </a:p>
        </p:txBody>
      </p:sp>
      <p:pic>
        <p:nvPicPr>
          <p:cNvPr id="3" name="Bild 2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3740"/>
            <a:ext cx="9144000" cy="41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7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Онлайн-тестирование</a:t>
            </a:r>
            <a:endParaRPr lang="ru-RU" dirty="0">
              <a:latin typeface="Arial" charset="0"/>
            </a:endParaRPr>
          </a:p>
        </p:txBody>
      </p:sp>
      <p:pic>
        <p:nvPicPr>
          <p:cNvPr id="3" name="Bild 2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845"/>
            <a:ext cx="9144000" cy="45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3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Онлайн-тестирование</a:t>
            </a:r>
            <a:endParaRPr lang="ru-RU" dirty="0">
              <a:latin typeface="Arial" charset="0"/>
            </a:endParaRPr>
          </a:p>
        </p:txBody>
      </p:sp>
      <p:pic>
        <p:nvPicPr>
          <p:cNvPr id="3" name="Bild 2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1552"/>
            <a:ext cx="9144000" cy="452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3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Онлайн-тестирование</a:t>
            </a:r>
            <a:endParaRPr lang="ru-RU" dirty="0">
              <a:latin typeface="Arial" charset="0"/>
            </a:endParaRPr>
          </a:p>
        </p:txBody>
      </p:sp>
      <p:pic>
        <p:nvPicPr>
          <p:cNvPr id="3" name="Bild 2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025"/>
            <a:ext cx="9144000" cy="455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2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323850" y="-477838"/>
            <a:ext cx="9648825" cy="7435851"/>
          </a:xfrm>
          <a:prstGeom prst="rect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938463"/>
            <a:ext cx="8856663" cy="1066800"/>
          </a:xfrm>
        </p:spPr>
        <p:txBody>
          <a:bodyPr/>
          <a:lstStyle/>
          <a:p>
            <a:pPr>
              <a:defRPr/>
            </a:pPr>
            <a:r>
              <a:rPr lang="ru-RU" sz="6800" dirty="0" smtClean="0">
                <a:solidFill>
                  <a:schemeClr val="bg1">
                    <a:lumMod val="95000"/>
                  </a:schemeClr>
                </a:solidFill>
                <a:latin typeface="Arial Black"/>
                <a:cs typeface="Arial Black"/>
              </a:rPr>
              <a:t>Сертификаты?</a:t>
            </a:r>
            <a:endParaRPr lang="de-DE" sz="6800" dirty="0">
              <a:solidFill>
                <a:schemeClr val="bg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7697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Сертификаты?</a:t>
            </a:r>
            <a:endParaRPr lang="ru-RU" dirty="0">
              <a:latin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5536" y="2492896"/>
            <a:ext cx="7992888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09537" indent="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</a:pPr>
            <a:r>
              <a:rPr lang="ru-RU" sz="3200" dirty="0" smtClean="0"/>
              <a:t>РОСОМЕД издает сертификат и направляет в Центр. </a:t>
            </a:r>
          </a:p>
          <a:p>
            <a:pPr marL="109537" indent="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</a:pPr>
            <a:r>
              <a:rPr lang="ru-RU" sz="3200" dirty="0" smtClean="0"/>
              <a:t>Центр вручает сертификат СМСО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777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323850" y="-477838"/>
            <a:ext cx="9648825" cy="7435851"/>
          </a:xfrm>
          <a:prstGeom prst="rect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938463"/>
            <a:ext cx="8856663" cy="1066800"/>
          </a:xfrm>
        </p:spPr>
        <p:txBody>
          <a:bodyPr/>
          <a:lstStyle/>
          <a:p>
            <a:pPr>
              <a:defRPr/>
            </a:pPr>
            <a:r>
              <a:rPr lang="ru-RU" sz="6800" dirty="0" smtClean="0">
                <a:solidFill>
                  <a:schemeClr val="bg1">
                    <a:lumMod val="95000"/>
                  </a:schemeClr>
                </a:solidFill>
                <a:latin typeface="Arial Black"/>
                <a:cs typeface="Arial Black"/>
              </a:rPr>
              <a:t>Стоимость?</a:t>
            </a:r>
            <a:endParaRPr lang="de-DE" sz="6800" dirty="0">
              <a:solidFill>
                <a:schemeClr val="bg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1430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Сколько стоит?</a:t>
            </a:r>
            <a:endParaRPr lang="ru-RU" dirty="0">
              <a:latin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5536" y="2492896"/>
            <a:ext cx="7992888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09537" indent="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</a:pPr>
            <a:r>
              <a:rPr lang="ru-RU" sz="3200" dirty="0" smtClean="0"/>
              <a:t>Стоимость обучения устанавливает центр</a:t>
            </a:r>
          </a:p>
          <a:p>
            <a:pPr marL="109537" indent="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</a:pPr>
            <a:endParaRPr lang="ru-RU" sz="3200" dirty="0"/>
          </a:p>
          <a:p>
            <a:pPr marL="109537" indent="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</a:pPr>
            <a:r>
              <a:rPr lang="ru-RU" sz="3200" dirty="0" smtClean="0"/>
              <a:t>Стоимость сертификата устанавливает РОСОМЕД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1890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323850" y="-477838"/>
            <a:ext cx="9648825" cy="7435851"/>
          </a:xfrm>
          <a:prstGeom prst="rect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938463"/>
            <a:ext cx="8856663" cy="1066800"/>
          </a:xfrm>
        </p:spPr>
        <p:txBody>
          <a:bodyPr/>
          <a:lstStyle/>
          <a:p>
            <a:pPr>
              <a:defRPr/>
            </a:pPr>
            <a:r>
              <a:rPr lang="ru-RU" sz="6800" dirty="0" smtClean="0">
                <a:solidFill>
                  <a:schemeClr val="bg1">
                    <a:lumMod val="95000"/>
                  </a:schemeClr>
                </a:solidFill>
                <a:latin typeface="Arial Black"/>
                <a:cs typeface="Arial Black"/>
              </a:rPr>
              <a:t>О чем?</a:t>
            </a:r>
            <a:endParaRPr lang="de-DE" sz="6800" dirty="0">
              <a:solidFill>
                <a:schemeClr val="bg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9024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323850" y="-477838"/>
            <a:ext cx="9648825" cy="7435851"/>
          </a:xfrm>
          <a:prstGeom prst="rect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938463"/>
            <a:ext cx="8856663" cy="1066800"/>
          </a:xfrm>
        </p:spPr>
        <p:txBody>
          <a:bodyPr/>
          <a:lstStyle/>
          <a:p>
            <a:pPr>
              <a:defRPr/>
            </a:pPr>
            <a:r>
              <a:rPr lang="ru-RU" sz="6800" dirty="0" smtClean="0">
                <a:solidFill>
                  <a:schemeClr val="bg1">
                    <a:lumMod val="95000"/>
                  </a:schemeClr>
                </a:solidFill>
                <a:latin typeface="Arial Black"/>
                <a:cs typeface="Arial Black"/>
              </a:rPr>
              <a:t>Хотите начать?</a:t>
            </a:r>
            <a:endParaRPr lang="de-DE" sz="6800" dirty="0">
              <a:solidFill>
                <a:schemeClr val="bg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3939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С чего начать?</a:t>
            </a:r>
            <a:endParaRPr lang="ru-RU" dirty="0">
              <a:latin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5536" y="1844824"/>
            <a:ext cx="7992888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09537" indent="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</a:pPr>
            <a:r>
              <a:rPr lang="ru-RU" sz="2800" dirty="0" smtClean="0"/>
              <a:t>С чего начать организацию семинара и проведение сертификации?</a:t>
            </a:r>
            <a:endParaRPr lang="ru-RU" sz="2800" dirty="0"/>
          </a:p>
          <a:p>
            <a:pPr marL="623887" indent="-51435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AutoNum type="arabicPeriod"/>
            </a:pPr>
            <a:r>
              <a:rPr lang="ru-RU" sz="2800" dirty="0" smtClean="0"/>
              <a:t>Обратиться в РОСОМЕД с официальным заявлением от Центра</a:t>
            </a:r>
          </a:p>
          <a:p>
            <a:pPr marL="623887" indent="-51435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AutoNum type="arabicPeriod"/>
            </a:pPr>
            <a:r>
              <a:rPr lang="ru-RU" sz="2800" dirty="0" smtClean="0"/>
              <a:t>Получить официальное подтверждение</a:t>
            </a:r>
          </a:p>
          <a:p>
            <a:pPr marL="623887" indent="-51435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AutoNum type="arabicPeriod"/>
            </a:pPr>
            <a:r>
              <a:rPr lang="ru-RU" sz="2800" dirty="0" smtClean="0"/>
              <a:t>Заключить договор</a:t>
            </a:r>
          </a:p>
          <a:p>
            <a:pPr marL="623887" indent="-51435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AutoNum type="arabicPeriod"/>
            </a:pPr>
            <a:r>
              <a:rPr lang="ru-RU" sz="2800" dirty="0" smtClean="0"/>
              <a:t>Получить из РОСОМЕД учебно-методические материалы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621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Как проводить?</a:t>
            </a:r>
            <a:endParaRPr lang="ru-RU" dirty="0">
              <a:latin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5536" y="1728192"/>
            <a:ext cx="7992888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23887" indent="-51435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AutoNum type="arabicPeriod"/>
            </a:pPr>
            <a:r>
              <a:rPr lang="ru-RU" sz="2800" dirty="0" smtClean="0"/>
              <a:t>Зарегистрировать участников</a:t>
            </a:r>
          </a:p>
          <a:p>
            <a:pPr marL="623887" indent="-51435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AutoNum type="arabicPeriod"/>
            </a:pPr>
            <a:r>
              <a:rPr lang="ru-RU" sz="2800" dirty="0" smtClean="0"/>
              <a:t>Сообщить в РОСОМЕД их ФИО и должности</a:t>
            </a:r>
          </a:p>
          <a:p>
            <a:pPr marL="623887" indent="-51435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AutoNum type="arabicPeriod"/>
            </a:pPr>
            <a:r>
              <a:rPr lang="ru-RU" sz="2800" dirty="0" smtClean="0"/>
              <a:t>Получить коды доступа на онлайн-тестирование</a:t>
            </a:r>
          </a:p>
          <a:p>
            <a:pPr marL="623887" indent="-51435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AutoNum type="arabicPeriod"/>
            </a:pPr>
            <a:r>
              <a:rPr lang="ru-RU" sz="2800" dirty="0" smtClean="0"/>
              <a:t>Провести обучение (семинар)</a:t>
            </a:r>
          </a:p>
          <a:p>
            <a:pPr marL="623887" indent="-51435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AutoNum type="arabicPeriod"/>
            </a:pPr>
            <a:r>
              <a:rPr lang="ru-RU" sz="2800" dirty="0" smtClean="0"/>
              <a:t>Провести итоговое </a:t>
            </a:r>
            <a:r>
              <a:rPr lang="ru-RU" sz="2800" dirty="0" smtClean="0"/>
              <a:t>тестирование по кодам</a:t>
            </a:r>
            <a:endParaRPr lang="ru-RU" sz="2800" dirty="0" smtClean="0"/>
          </a:p>
          <a:p>
            <a:pPr marL="623887" indent="-51435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AutoNum type="arabicPeriod"/>
            </a:pPr>
            <a:r>
              <a:rPr lang="ru-RU" sz="2800" dirty="0" smtClean="0"/>
              <a:t>Направить экзаменационну</a:t>
            </a:r>
            <a:r>
              <a:rPr lang="ru-RU" sz="2800" dirty="0" smtClean="0"/>
              <a:t>ю ведомость в РОСОМЕД </a:t>
            </a:r>
            <a:r>
              <a:rPr lang="ru-RU" sz="2800" dirty="0" smtClean="0"/>
              <a:t>и </a:t>
            </a:r>
            <a:r>
              <a:rPr lang="ru-RU" sz="2800" dirty="0" smtClean="0"/>
              <a:t>получить сертификаты</a:t>
            </a:r>
          </a:p>
        </p:txBody>
      </p:sp>
    </p:spTree>
    <p:extLst>
      <p:ext uri="{BB962C8B-B14F-4D97-AF65-F5344CB8AC3E}">
        <p14:creationId xmlns:p14="http://schemas.microsoft.com/office/powerpoint/2010/main" val="221380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323850" y="-477838"/>
            <a:ext cx="9648825" cy="7435851"/>
          </a:xfrm>
          <a:prstGeom prst="rect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938463"/>
            <a:ext cx="8856663" cy="1066800"/>
          </a:xfrm>
        </p:spPr>
        <p:txBody>
          <a:bodyPr/>
          <a:lstStyle/>
          <a:p>
            <a:pPr>
              <a:defRPr/>
            </a:pPr>
            <a:r>
              <a:rPr lang="ru-RU" sz="6800" dirty="0" smtClean="0">
                <a:solidFill>
                  <a:schemeClr val="bg1">
                    <a:lumMod val="95000"/>
                  </a:schemeClr>
                </a:solidFill>
                <a:latin typeface="Arial Black"/>
                <a:cs typeface="Arial Black"/>
              </a:rPr>
              <a:t>А что потом?</a:t>
            </a:r>
            <a:endParaRPr lang="de-DE" sz="6800" dirty="0">
              <a:solidFill>
                <a:schemeClr val="bg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1562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590872" y="836712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А что потом?</a:t>
            </a:r>
            <a:endParaRPr lang="ru-RU" dirty="0">
              <a:latin typeface="Arial" charset="0"/>
            </a:endParaRP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r>
              <a:rPr lang="ru-RU" sz="3200" dirty="0" smtClean="0">
                <a:latin typeface="Arial"/>
                <a:cs typeface="Arial"/>
              </a:rPr>
              <a:t>Наша цель – не менее 50% сотрудников каждого центра через два года должны иметь сертификаты</a:t>
            </a:r>
          </a:p>
          <a:p>
            <a:r>
              <a:rPr lang="ru-RU" sz="3200" dirty="0">
                <a:latin typeface="Arial"/>
                <a:cs typeface="Arial"/>
              </a:rPr>
              <a:t>Через год в </a:t>
            </a:r>
            <a:r>
              <a:rPr lang="ru-RU" sz="3200" dirty="0" err="1" smtClean="0">
                <a:latin typeface="Arial"/>
                <a:cs typeface="Arial"/>
              </a:rPr>
              <a:t>аккредитационные</a:t>
            </a:r>
            <a:r>
              <a:rPr lang="ru-RU" sz="3200" dirty="0" smtClean="0">
                <a:latin typeface="Arial"/>
                <a:cs typeface="Arial"/>
              </a:rPr>
              <a:t> требования будет включен этот пункт</a:t>
            </a:r>
          </a:p>
          <a:p>
            <a:r>
              <a:rPr lang="ru-RU" sz="3200" dirty="0" smtClean="0">
                <a:latin typeface="Arial"/>
                <a:cs typeface="Arial"/>
              </a:rPr>
              <a:t>Служить в качестве допуска, базового требования к более сложным курсам по </a:t>
            </a:r>
            <a:r>
              <a:rPr lang="ru-RU" sz="3200" dirty="0" err="1" smtClean="0">
                <a:latin typeface="Arial"/>
                <a:cs typeface="Arial"/>
              </a:rPr>
              <a:t>симуляционному</a:t>
            </a:r>
            <a:r>
              <a:rPr lang="ru-RU" sz="3200" dirty="0" smtClean="0">
                <a:latin typeface="Arial"/>
                <a:cs typeface="Arial"/>
              </a:rPr>
              <a:t> обучению</a:t>
            </a:r>
            <a:endParaRPr lang="ru-RU" sz="3200" dirty="0">
              <a:latin typeface="Arial"/>
              <a:cs typeface="Arial"/>
            </a:endParaRPr>
          </a:p>
          <a:p>
            <a:endParaRPr lang="ru-RU" sz="3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60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Summary</a:t>
            </a:r>
            <a:endParaRPr lang="ru-RU" dirty="0">
              <a:latin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5536" y="2232248"/>
            <a:ext cx="7992888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23887" indent="-51435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AutoNum type="arabicPeriod"/>
            </a:pPr>
            <a:r>
              <a:rPr lang="ru-RU" sz="2800" dirty="0" smtClean="0"/>
              <a:t>Добровольная сертификация</a:t>
            </a:r>
          </a:p>
          <a:p>
            <a:pPr marL="623887" indent="-51435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AutoNum type="arabicPeriod"/>
            </a:pPr>
            <a:r>
              <a:rPr lang="ru-RU" sz="2800" dirty="0" smtClean="0"/>
              <a:t>Только в аккредитованных центрах</a:t>
            </a:r>
          </a:p>
          <a:p>
            <a:pPr marL="623887" indent="-51435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FontTx/>
              <a:buAutoNum type="arabicPeriod"/>
            </a:pPr>
            <a:r>
              <a:rPr lang="ru-RU" sz="2800" dirty="0"/>
              <a:t>Стоимость обучения устанавливает </a:t>
            </a:r>
            <a:r>
              <a:rPr lang="ru-RU" sz="2800" dirty="0" smtClean="0"/>
              <a:t>центр</a:t>
            </a:r>
            <a:endParaRPr lang="ru-RU" sz="2800" dirty="0"/>
          </a:p>
          <a:p>
            <a:pPr marL="623887" indent="-51435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AutoNum type="arabicPeriod"/>
            </a:pPr>
            <a:r>
              <a:rPr lang="ru-RU" sz="2800" dirty="0" smtClean="0"/>
              <a:t>Тестирование онлайн</a:t>
            </a:r>
          </a:p>
          <a:p>
            <a:pPr marL="623887" indent="-51435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AutoNum type="arabicPeriod"/>
            </a:pPr>
            <a:r>
              <a:rPr lang="ru-RU" sz="2800" dirty="0" smtClean="0"/>
              <a:t>Сертификат РОСОМЕД</a:t>
            </a:r>
          </a:p>
          <a:p>
            <a:pPr marL="623887" indent="-514350" eaLnBrk="1" hangingPunct="1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buAutoNum type="arabicPeriod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64131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611560" y="1268760"/>
            <a:ext cx="5903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D41F1C"/>
                </a:solidFill>
              </a:rPr>
              <a:t>Спасибо</a:t>
            </a:r>
            <a:r>
              <a:rPr lang="en-US" sz="4000" dirty="0">
                <a:solidFill>
                  <a:srgbClr val="D41F1C"/>
                </a:solidFill>
              </a:rPr>
              <a:t> </a:t>
            </a:r>
            <a:r>
              <a:rPr lang="ru-RU" sz="4000" dirty="0">
                <a:solidFill>
                  <a:srgbClr val="D41F1C"/>
                </a:solidFill>
              </a:rPr>
              <a:t>за внимание!</a:t>
            </a:r>
            <a:endParaRPr lang="de-DE" sz="2800" dirty="0"/>
          </a:p>
        </p:txBody>
      </p:sp>
      <p:sp>
        <p:nvSpPr>
          <p:cNvPr id="50179" name="Textfeld 3"/>
          <p:cNvSpPr txBox="1">
            <a:spLocks noChangeArrowheads="1"/>
          </p:cNvSpPr>
          <p:nvPr/>
        </p:nvSpPr>
        <p:spPr bwMode="auto">
          <a:xfrm>
            <a:off x="5884863" y="1089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pic>
        <p:nvPicPr>
          <p:cNvPr id="5" name="Bild 4" descr="vrachi_v_kanade_min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3383360"/>
            <a:ext cx="8153400" cy="3080940"/>
          </a:xfrm>
          <a:prstGeom prst="rect">
            <a:avLst/>
          </a:prstGeom>
        </p:spPr>
      </p:pic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755576" y="2276872"/>
            <a:ext cx="5903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1F497D"/>
                </a:solidFill>
              </a:rPr>
              <a:t>Вопросы: </a:t>
            </a:r>
            <a:r>
              <a:rPr lang="en-US" sz="2800" dirty="0" err="1" smtClean="0">
                <a:solidFill>
                  <a:srgbClr val="1F497D"/>
                </a:solidFill>
              </a:rPr>
              <a:t>gorshkov@rosomed.ru</a:t>
            </a:r>
            <a:endParaRPr lang="de-DE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5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7931224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Сертификация СМСО</a:t>
            </a:r>
            <a:endParaRPr lang="ru-RU" dirty="0">
              <a:latin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5536" y="2492896"/>
            <a:ext cx="79928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ru-RU" sz="3200" dirty="0" smtClean="0"/>
              <a:t>	Обучение и сертификация специалистов медицинского симуляционного обучения (далее СМСО) </a:t>
            </a:r>
            <a:r>
              <a:rPr lang="ru-RU" sz="3200" dirty="0" smtClean="0">
                <a:solidFill>
                  <a:srgbClr val="C00000"/>
                </a:solidFill>
              </a:rPr>
              <a:t>по учебно-методической программе общества РОСОМЕД</a:t>
            </a:r>
          </a:p>
        </p:txBody>
      </p:sp>
    </p:spTree>
    <p:extLst>
      <p:ext uri="{BB962C8B-B14F-4D97-AF65-F5344CB8AC3E}">
        <p14:creationId xmlns:p14="http://schemas.microsoft.com/office/powerpoint/2010/main" val="195562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7931224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Основные положения</a:t>
            </a:r>
            <a:endParaRPr lang="ru-RU" dirty="0">
              <a:latin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5536" y="2060848"/>
            <a:ext cx="79928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23887" indent="-514350">
              <a:buFont typeface="+mj-lt"/>
              <a:buAutoNum type="arabicPeriod"/>
            </a:pPr>
            <a:r>
              <a:rPr lang="ru-RU" sz="3200" dirty="0" smtClean="0"/>
              <a:t>Обучение и сертификация СМСО – </a:t>
            </a:r>
            <a:r>
              <a:rPr lang="ru-RU" sz="3200" dirty="0" smtClean="0">
                <a:solidFill>
                  <a:srgbClr val="C00000"/>
                </a:solidFill>
              </a:rPr>
              <a:t>добровольные</a:t>
            </a:r>
            <a:r>
              <a:rPr lang="ru-RU" sz="3200" dirty="0" smtClean="0"/>
              <a:t>.</a:t>
            </a:r>
          </a:p>
          <a:p>
            <a:pPr marL="623887" indent="-514350">
              <a:buFont typeface="+mj-lt"/>
              <a:buAutoNum type="arabicPeriod"/>
            </a:pPr>
            <a:r>
              <a:rPr lang="ru-RU" sz="3200" dirty="0" smtClean="0"/>
              <a:t>Состоит из заочной (дистанционной, онлайн) и очной частей:</a:t>
            </a:r>
          </a:p>
          <a:p>
            <a:pPr marL="1344612" lvl="2" indent="-457200">
              <a:buFont typeface="Arial"/>
              <a:buChar char="•"/>
            </a:pPr>
            <a:r>
              <a:rPr lang="ru-RU" sz="3200" dirty="0" smtClean="0"/>
              <a:t>Книга</a:t>
            </a:r>
          </a:p>
          <a:p>
            <a:pPr marL="1344612" lvl="2" indent="-457200">
              <a:buFont typeface="Arial"/>
              <a:buChar char="•"/>
            </a:pPr>
            <a:r>
              <a:rPr lang="ru-RU" sz="3200" dirty="0" err="1" smtClean="0"/>
              <a:t>Онланйн</a:t>
            </a:r>
            <a:r>
              <a:rPr lang="ru-RU" sz="3200" dirty="0" smtClean="0"/>
              <a:t>-презентации</a:t>
            </a:r>
          </a:p>
          <a:p>
            <a:pPr marL="1344612" lvl="2" indent="-457200">
              <a:buFont typeface="Arial"/>
              <a:buChar char="•"/>
            </a:pPr>
            <a:r>
              <a:rPr lang="ru-RU" sz="3200" dirty="0" smtClean="0"/>
              <a:t>Лекции и семинар</a:t>
            </a:r>
          </a:p>
          <a:p>
            <a:pPr marL="623887" indent="-514350">
              <a:buFont typeface="+mj-lt"/>
              <a:buAutoNum type="arabicPeriod"/>
            </a:pPr>
            <a:r>
              <a:rPr lang="ru-RU" sz="3200" dirty="0" smtClean="0"/>
              <a:t>Тестирование онлайн, проводится </a:t>
            </a:r>
            <a:br>
              <a:rPr lang="ru-RU" sz="3200" dirty="0" smtClean="0"/>
            </a:br>
            <a:r>
              <a:rPr lang="ru-RU" sz="3200" dirty="0" smtClean="0"/>
              <a:t>на сайте РОСОМЕД</a:t>
            </a:r>
          </a:p>
        </p:txBody>
      </p:sp>
    </p:spTree>
    <p:extLst>
      <p:ext uri="{BB962C8B-B14F-4D97-AF65-F5344CB8AC3E}">
        <p14:creationId xmlns:p14="http://schemas.microsoft.com/office/powerpoint/2010/main" val="297594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323850" y="-477838"/>
            <a:ext cx="9648825" cy="7435851"/>
          </a:xfrm>
          <a:prstGeom prst="rect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938463"/>
            <a:ext cx="8856663" cy="1066800"/>
          </a:xfrm>
        </p:spPr>
        <p:txBody>
          <a:bodyPr/>
          <a:lstStyle/>
          <a:p>
            <a:pPr>
              <a:defRPr/>
            </a:pPr>
            <a:r>
              <a:rPr lang="ru-RU" sz="6800" dirty="0" smtClean="0">
                <a:solidFill>
                  <a:schemeClr val="bg1">
                    <a:lumMod val="95000"/>
                  </a:schemeClr>
                </a:solidFill>
                <a:latin typeface="Arial Black"/>
                <a:cs typeface="Arial Black"/>
              </a:rPr>
              <a:t>Для кого?</a:t>
            </a:r>
            <a:endParaRPr lang="de-DE" sz="6800" dirty="0">
              <a:solidFill>
                <a:schemeClr val="bg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8977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8388424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Обучение и сертификация СМСО</a:t>
            </a:r>
            <a:endParaRPr lang="ru-RU" dirty="0">
              <a:latin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5536" y="1988840"/>
            <a:ext cx="79928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ru-RU" sz="3200" dirty="0" smtClean="0"/>
              <a:t>	1. Все сотрудники симуляционного центра, включая инженеров, СП, операторов, конфедератов, руководящий состав</a:t>
            </a:r>
          </a:p>
          <a:p>
            <a:endParaRPr lang="ru-RU" sz="3200" dirty="0"/>
          </a:p>
          <a:p>
            <a:r>
              <a:rPr lang="ru-RU" sz="3200" dirty="0" smtClean="0"/>
              <a:t>	2. Все преподаватели клинических кафедр, проводящие свои занятия в </a:t>
            </a:r>
            <a:r>
              <a:rPr lang="ru-RU" sz="3200" dirty="0" err="1" smtClean="0"/>
              <a:t>симуляционном</a:t>
            </a:r>
            <a:r>
              <a:rPr lang="ru-RU" sz="3200" dirty="0" smtClean="0"/>
              <a:t> центре.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96762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7931224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Для кого данный семинар?</a:t>
            </a:r>
            <a:endParaRPr lang="ru-RU" dirty="0">
              <a:latin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5536" y="1988840"/>
            <a:ext cx="79928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ru-RU" sz="2800" dirty="0" smtClean="0"/>
              <a:t>	Данный организационно-методический семинар предназначен только для руководителей </a:t>
            </a:r>
            <a:r>
              <a:rPr lang="ru-RU" sz="2800" b="1" dirty="0" smtClean="0">
                <a:solidFill>
                  <a:srgbClr val="C00000"/>
                </a:solidFill>
              </a:rPr>
              <a:t>аккредитованных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симуляционных центров РОСОМЕД!</a:t>
            </a:r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	Напоминаем</a:t>
            </a:r>
            <a:r>
              <a:rPr lang="ru-RU" sz="2800" dirty="0"/>
              <a:t>, </a:t>
            </a:r>
            <a:r>
              <a:rPr lang="ru-RU" sz="2800" dirty="0" smtClean="0"/>
              <a:t>что право проводить обучение и сертификацию СМСО </a:t>
            </a:r>
            <a:r>
              <a:rPr lang="ru-RU" sz="2800" dirty="0" smtClean="0">
                <a:solidFill>
                  <a:srgbClr val="C00000"/>
                </a:solidFill>
              </a:rPr>
              <a:t>по программе РОСОМЕД </a:t>
            </a:r>
            <a:r>
              <a:rPr lang="ru-RU" sz="2800" dirty="0" smtClean="0"/>
              <a:t>предоставляется исключительно аккредитованным центрам.</a:t>
            </a:r>
          </a:p>
        </p:txBody>
      </p:sp>
    </p:spTree>
    <p:extLst>
      <p:ext uri="{BB962C8B-B14F-4D97-AF65-F5344CB8AC3E}">
        <p14:creationId xmlns:p14="http://schemas.microsoft.com/office/powerpoint/2010/main" val="248060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7931224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Почему аккредитованным?</a:t>
            </a:r>
            <a:endParaRPr lang="ru-RU" dirty="0">
              <a:latin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5536" y="1988840"/>
            <a:ext cx="79928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ru-RU" sz="3000" dirty="0" smtClean="0"/>
              <a:t>	Правление РОСОМЕД считает, что общество может без опасений делегировать обучение </a:t>
            </a:r>
            <a:r>
              <a:rPr lang="ru-RU" sz="3000" dirty="0"/>
              <a:t>и </a:t>
            </a:r>
            <a:r>
              <a:rPr lang="ru-RU" sz="3000" dirty="0" smtClean="0"/>
              <a:t>проведение</a:t>
            </a:r>
            <a:r>
              <a:rPr lang="en-US" sz="3000" dirty="0" smtClean="0"/>
              <a:t> </a:t>
            </a:r>
            <a:r>
              <a:rPr lang="ru-RU" sz="3000" dirty="0" smtClean="0"/>
              <a:t>сертификации </a:t>
            </a:r>
            <a:r>
              <a:rPr lang="ru-RU" sz="3000" dirty="0"/>
              <a:t>СМСО только </a:t>
            </a:r>
            <a:r>
              <a:rPr lang="ru-RU" sz="3000" dirty="0" smtClean="0">
                <a:solidFill>
                  <a:srgbClr val="C00000"/>
                </a:solidFill>
              </a:rPr>
              <a:t>аккредитованным центрам. </a:t>
            </a:r>
          </a:p>
          <a:p>
            <a:r>
              <a:rPr lang="ru-RU" sz="3000" dirty="0"/>
              <a:t>	</a:t>
            </a:r>
            <a:endParaRPr lang="ru-RU" sz="3000" dirty="0" smtClean="0"/>
          </a:p>
          <a:p>
            <a:r>
              <a:rPr lang="ru-RU" sz="3000" dirty="0"/>
              <a:t>	</a:t>
            </a:r>
            <a:r>
              <a:rPr lang="ru-RU" sz="3000" dirty="0" smtClean="0"/>
              <a:t>В этом случае можно быть уверенным в качестве и должном уровне проведения обучения по установленным стандартам.</a:t>
            </a:r>
          </a:p>
        </p:txBody>
      </p:sp>
    </p:spTree>
    <p:extLst>
      <p:ext uri="{BB962C8B-B14F-4D97-AF65-F5344CB8AC3E}">
        <p14:creationId xmlns:p14="http://schemas.microsoft.com/office/powerpoint/2010/main" val="244742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497</Words>
  <Application>Microsoft Macintosh PowerPoint</Application>
  <PresentationFormat>Bildschirmpräsentation (4:3)</PresentationFormat>
  <Paragraphs>138</Paragraphs>
  <Slides>36</Slides>
  <Notes>26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7" baseType="lpstr">
      <vt:lpstr>Городская</vt:lpstr>
      <vt:lpstr>PowerPoint-Präsentation</vt:lpstr>
      <vt:lpstr>Организация обучения специалистов медицинского симуляционного обучения</vt:lpstr>
      <vt:lpstr>О чем?</vt:lpstr>
      <vt:lpstr>Сертификация СМСО</vt:lpstr>
      <vt:lpstr>Основные положения</vt:lpstr>
      <vt:lpstr>Для кого?</vt:lpstr>
      <vt:lpstr>Обучение и сертификация СМСО</vt:lpstr>
      <vt:lpstr>Для кого данный семинар?</vt:lpstr>
      <vt:lpstr>Почему аккредитованным?</vt:lpstr>
      <vt:lpstr>Как быть неаккредитованным?</vt:lpstr>
      <vt:lpstr>Зачем?</vt:lpstr>
      <vt:lpstr>Для чего создан данный курс?</vt:lpstr>
      <vt:lpstr>Мотивация</vt:lpstr>
      <vt:lpstr>Что это дает центру?</vt:lpstr>
      <vt:lpstr>Как проводить?</vt:lpstr>
      <vt:lpstr>Как проводить обучение?</vt:lpstr>
      <vt:lpstr>Книга</vt:lpstr>
      <vt:lpstr>rosomed.ru/pages/SMSO-certificate</vt:lpstr>
      <vt:lpstr>Как тестировать?</vt:lpstr>
      <vt:lpstr>Как тестировать?</vt:lpstr>
      <vt:lpstr>Онлайн-тестирование</vt:lpstr>
      <vt:lpstr>Онлайн-тестирование</vt:lpstr>
      <vt:lpstr>Онлайн-тестирование</vt:lpstr>
      <vt:lpstr>Онлайн-тестирование</vt:lpstr>
      <vt:lpstr>Онлайн-тестирование</vt:lpstr>
      <vt:lpstr>Сертификаты?</vt:lpstr>
      <vt:lpstr>Сертификаты?</vt:lpstr>
      <vt:lpstr>Стоимость?</vt:lpstr>
      <vt:lpstr>Сколько стоит?</vt:lpstr>
      <vt:lpstr>Хотите начать?</vt:lpstr>
      <vt:lpstr>С чего начать?</vt:lpstr>
      <vt:lpstr>Как проводить?</vt:lpstr>
      <vt:lpstr>А что потом?</vt:lpstr>
      <vt:lpstr>А что потом?</vt:lpstr>
      <vt:lpstr>Summary</vt:lpstr>
      <vt:lpstr>PowerPoint-Präsentation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Maxim Gorshkov</cp:lastModifiedBy>
  <cp:revision>347</cp:revision>
  <dcterms:created xsi:type="dcterms:W3CDTF">2009-03-21T10:28:41Z</dcterms:created>
  <dcterms:modified xsi:type="dcterms:W3CDTF">2017-10-04T05:49:15Z</dcterms:modified>
</cp:coreProperties>
</file>