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28"/>
  </p:notesMasterIdLst>
  <p:handoutMasterIdLst>
    <p:handoutMasterId r:id="rId29"/>
  </p:handoutMasterIdLst>
  <p:sldIdLst>
    <p:sldId id="476" r:id="rId3"/>
    <p:sldId id="443" r:id="rId4"/>
    <p:sldId id="485" r:id="rId5"/>
    <p:sldId id="477" r:id="rId6"/>
    <p:sldId id="470" r:id="rId7"/>
    <p:sldId id="506" r:id="rId8"/>
    <p:sldId id="501" r:id="rId9"/>
    <p:sldId id="486" r:id="rId10"/>
    <p:sldId id="503" r:id="rId11"/>
    <p:sldId id="505" r:id="rId12"/>
    <p:sldId id="504" r:id="rId13"/>
    <p:sldId id="492" r:id="rId14"/>
    <p:sldId id="494" r:id="rId15"/>
    <p:sldId id="495" r:id="rId16"/>
    <p:sldId id="502" r:id="rId17"/>
    <p:sldId id="488" r:id="rId18"/>
    <p:sldId id="497" r:id="rId19"/>
    <p:sldId id="498" r:id="rId20"/>
    <p:sldId id="499" r:id="rId21"/>
    <p:sldId id="489" r:id="rId22"/>
    <p:sldId id="475" r:id="rId23"/>
    <p:sldId id="507" r:id="rId24"/>
    <p:sldId id="508" r:id="rId25"/>
    <p:sldId id="509" r:id="rId26"/>
    <p:sldId id="481" r:id="rId2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B0"/>
    <a:srgbClr val="BEE395"/>
    <a:srgbClr val="BAE18F"/>
    <a:srgbClr val="C4E59F"/>
    <a:srgbClr val="4BA168"/>
    <a:srgbClr val="007DDA"/>
    <a:srgbClr val="459B15"/>
    <a:srgbClr val="DBFCC4"/>
    <a:srgbClr val="FFFF69"/>
    <a:srgbClr val="B8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7" autoAdjust="0"/>
    <p:restoredTop sz="94532" autoAdjust="0"/>
  </p:normalViewPr>
  <p:slideViewPr>
    <p:cSldViewPr>
      <p:cViewPr>
        <p:scale>
          <a:sx n="70" d="100"/>
          <a:sy n="70" d="100"/>
        </p:scale>
        <p:origin x="-90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3869" cy="4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0" tIns="46294" rIns="92590" bIns="46294" numCol="1" anchor="t" anchorCtr="0" compatLnSpc="1">
            <a:prstTxWarp prst="textNoShape">
              <a:avLst/>
            </a:prstTxWarp>
          </a:bodyPr>
          <a:lstStyle>
            <a:lvl1pPr defTabSz="924032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080" y="1"/>
            <a:ext cx="2943869" cy="4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0" tIns="46294" rIns="92590" bIns="46294" numCol="1" anchor="t" anchorCtr="0" compatLnSpc="1">
            <a:prstTxWarp prst="textNoShape">
              <a:avLst/>
            </a:prstTxWarp>
          </a:bodyPr>
          <a:lstStyle>
            <a:lvl1pPr algn="r" defTabSz="924032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09685"/>
            <a:ext cx="2943869" cy="4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0" tIns="46294" rIns="92590" bIns="46294" numCol="1" anchor="b" anchorCtr="0" compatLnSpc="1">
            <a:prstTxWarp prst="textNoShape">
              <a:avLst/>
            </a:prstTxWarp>
          </a:bodyPr>
          <a:lstStyle>
            <a:lvl1pPr defTabSz="924032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080" y="9409685"/>
            <a:ext cx="2943869" cy="4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0" tIns="46294" rIns="92590" bIns="46294" numCol="1" anchor="b" anchorCtr="0" compatLnSpc="1">
            <a:prstTxWarp prst="textNoShape">
              <a:avLst/>
            </a:prstTxWarp>
          </a:bodyPr>
          <a:lstStyle>
            <a:lvl1pPr algn="r" defTabSz="924032">
              <a:defRPr sz="1200">
                <a:latin typeface="Arial" charset="0"/>
              </a:defRPr>
            </a:lvl1pPr>
          </a:lstStyle>
          <a:p>
            <a:fld id="{2980B844-7F9F-49F5-A51E-0E980304F7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9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3869" cy="49462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080" y="1"/>
            <a:ext cx="2943869" cy="49462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704B808-A1E5-4CE5-A8AD-E3CBEDF744D5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71" y="4705690"/>
            <a:ext cx="5434358" cy="445668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685"/>
            <a:ext cx="2943869" cy="49462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080" y="9409685"/>
            <a:ext cx="2943869" cy="49462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9FD5A91-2AAE-475B-9023-1A3BBDD5B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8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5A91-2AAE-475B-9023-1A3BBDD5B8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B92128-B79B-41BF-900A-3699CD037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E4409-7C30-4690-897A-E39B0136E3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96100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5550-D864-450E-84BC-82C20A7378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49746"/>
      </p:ext>
    </p:extLst>
  </p:cSld>
  <p:clrMapOvr>
    <a:masterClrMapping/>
  </p:clrMapOvr>
  <p:transition spd="slow" advClick="0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F670060E-BED1-4158-BE4C-819C4D33A8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7051"/>
      </p:ext>
    </p:extLst>
  </p:cSld>
  <p:clrMapOvr>
    <a:masterClrMapping/>
  </p:clrMapOvr>
  <p:transition spd="slow" advClick="0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2B37069A-D629-4AF6-81FC-6D4C068CD9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00537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BF6-1FC6-4AFC-ACF3-0E18260E52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78776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B3E9-8AD9-4F40-BF1F-E3DA87E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14899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ADDA3-FDEA-4911-8584-17FC9156F4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11044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035B3-9847-4834-AC43-8D9F49E4B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89339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4029E-60E8-4479-87AF-988C9019BC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41708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3836-3DEB-47D8-9F9D-66D6172B5D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42696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0DB9A-D002-41FF-A97B-D7554AE12A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84875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0C204-2376-4791-BC93-BFC540C51A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54440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29F3029B-0182-4785-8DDA-FE8513DE7D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 advClick="0" advTm="10000">
    <p:wip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hyperlink" Target="http://botkinmoscow.ru/simcenter/training-cours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.rosminzdrav.ru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659859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144000" cy="1328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3016"/>
            <a:ext cx="9144000" cy="18002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539552" y="476672"/>
            <a:ext cx="5046247" cy="968941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776864" cy="1600200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Новая система непрерывного медицинского и фармацевтического образования в </a:t>
            </a:r>
            <a:br>
              <a:rPr lang="ru-RU" sz="3200" b="1" dirty="0" smtClean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</a:t>
            </a:r>
            <a:endParaRPr lang="ru-RU" sz="3200" b="1" dirty="0">
              <a:ln w="1905"/>
              <a:gradFill>
                <a:gsLst>
                  <a:gs pos="0">
                    <a:srgbClr val="FFC000"/>
                  </a:gs>
                  <a:gs pos="78000">
                    <a:srgbClr val="FF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64" y="3810565"/>
            <a:ext cx="1369476" cy="1436279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252536" y="3728604"/>
            <a:ext cx="7200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lvl="0" algn="r">
              <a:defRPr/>
            </a:pPr>
            <a:r>
              <a:rPr lang="ru-RU" altLang="ru-RU" sz="1800" b="1" dirty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Учебный центр для медицинских работников - </a:t>
            </a:r>
            <a:br>
              <a:rPr lang="ru-RU" altLang="ru-RU" sz="1800" b="1" dirty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altLang="ru-RU" sz="1800" b="1" dirty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Медицинский симуляционный центр </a:t>
            </a:r>
          </a:p>
          <a:p>
            <a:pPr lvl="0" algn="r">
              <a:defRPr/>
            </a:pPr>
            <a:r>
              <a:rPr lang="ru-RU" altLang="ru-RU" sz="1800" b="1" dirty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Боткинской больницы</a:t>
            </a:r>
            <a:endParaRPr lang="en-US" altLang="ru-RU" sz="1800" b="1" dirty="0">
              <a:ln w="1905"/>
              <a:gradFill>
                <a:gsLst>
                  <a:gs pos="0">
                    <a:srgbClr val="FFC000"/>
                  </a:gs>
                  <a:gs pos="78000">
                    <a:srgbClr val="FF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099" y="5265740"/>
            <a:ext cx="7181801" cy="916456"/>
          </a:xfrm>
        </p:spPr>
        <p:txBody>
          <a:bodyPr/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Логвинов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Юрий Иванович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Степанова Татьяна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121077605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230612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16800" y="533026"/>
            <a:ext cx="5448086" cy="6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700" b="1" dirty="0" smtClean="0"/>
              <a:t>Порядок действий при выборе цикла повышения квалификации с основой обучения за счет средств территориального ФОМС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289" y="1296044"/>
            <a:ext cx="857819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1.     Специалист подал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заявку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на цикл повышения квалификации, реализуемый за счет средств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территориального ФОМС (с применением образовательного сертификата). Для реализации выбора специалиста рекомендуемая дата формирования заявки должна быть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не позднее, чем за 20 календарных дней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до начала квартала, в котором планируется обучение;</a:t>
            </a:r>
          </a:p>
          <a:p>
            <a:pPr marL="342900" indent="-342900">
              <a:buFontTx/>
              <a:buAutoNum type="arabicPeriod" startAt="2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Специалисту необходимо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распечатать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форму заявки и образовательного сертификата вместе с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заявлением о направлении на обучение за счет средств территориального ФОМС и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согласовать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у работодателя;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 целью предварительного бронирования места и фиксации стоимости обучения специалиста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 выбранном цикле за счет средств территориального ФОМС не обходимо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направить подписанную заявку в МСЦ Боткинской больницы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После уточнения наличия места и фиксации стоимости в МСЦ Боткинской больницы,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медицинская организация может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включить заявку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специалиста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на обучение в заявку на финансовое обеспечение плана мероприятий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 очередной квартал за счет средств территориального ФОМС;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5.    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Заявка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медицинской организации должна быть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направлена в уполномоченный орган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(региональный орган исполнительной власти в сфере охраны здоровья граждан)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не позднее, чем за 15 календарных дней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до начала очередного квартала.</a:t>
            </a:r>
            <a:endParaRPr lang="ru-RU" sz="1400" i="1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1100" i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100" i="1" dirty="0" smtClean="0">
                <a:latin typeface="+mj-lt"/>
                <a:cs typeface="Times New Roman" panose="02020603050405020304" pitchFamily="18" charset="0"/>
              </a:rPr>
              <a:t>* В соответствии с </a:t>
            </a:r>
            <a:r>
              <a:rPr lang="ru-RU" sz="1100" b="1" i="1" dirty="0" smtClean="0">
                <a:latin typeface="+mj-lt"/>
                <a:cs typeface="Times New Roman" panose="02020603050405020304" pitchFamily="18" charset="0"/>
              </a:rPr>
              <a:t>Постановлением Правительства Российской Федерации № 332 от 21 апреля 2016г</a:t>
            </a:r>
            <a:r>
              <a:rPr lang="ru-RU" sz="1100" i="1" dirty="0" smtClean="0">
                <a:latin typeface="+mj-lt"/>
                <a:cs typeface="Times New Roman" panose="02020603050405020304" pitchFamily="18" charset="0"/>
              </a:rPr>
              <a:t>. «Об утверждении Правил использования медицинскими организациями средств нормированного  страхового запаса территориального фонда обязательного медицинского страхования для финансового  обеспечения мероприятий по организации дополнительного профессионального образования медицинских работников по программам  повышения квалификации, а также по приобретению ремонта медицинского оборудования».</a:t>
            </a:r>
            <a:endParaRPr lang="ru-RU" sz="1100" i="1" dirty="0">
              <a:latin typeface="+mj-lt"/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" y="575405"/>
            <a:ext cx="2102511" cy="5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03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230612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3688" y="424483"/>
            <a:ext cx="6425235" cy="8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800" b="1" dirty="0" smtClean="0"/>
              <a:t>АЛГОРИТМ  ВЗАИМОДЕЙСТВИЯ </a:t>
            </a:r>
            <a:br>
              <a:rPr lang="ru-RU" sz="1800" b="1" dirty="0" smtClean="0"/>
            </a:br>
            <a:r>
              <a:rPr lang="ru-RU" sz="1800" b="1" dirty="0" smtClean="0"/>
              <a:t>МСЦ БОТКИНСКОЙ БОЛЬНИЦЫ И  </a:t>
            </a:r>
          </a:p>
          <a:p>
            <a:pPr algn="ctr"/>
            <a:r>
              <a:rPr lang="ru-RU" sz="1800" b="1" dirty="0" smtClean="0"/>
              <a:t>МЕДИЦИНСКОЙ ОРГАНИЗАЦИИ С ФОМС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289" y="1296044"/>
            <a:ext cx="85781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+mj-lt"/>
                <a:cs typeface="Times New Roman" panose="02020603050405020304" pitchFamily="18" charset="0"/>
              </a:rPr>
              <a:t>Средства для финансового  обеспечения предоставляются ФОМС, при соблюдении Медицинской организацией следующих условий:</a:t>
            </a:r>
          </a:p>
          <a:p>
            <a:pPr algn="ctr"/>
            <a:endParaRPr lang="ru-RU" sz="1600" b="1" u="sng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400" dirty="0" smtClean="0"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.    Наличие заявления медицинского работника руководителю Медицинской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Организации о направлении на дополнительное профессиональное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Образование по программе повышения квалификации в МСЦ Боткинской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Больницы;</a:t>
            </a:r>
          </a:p>
          <a:p>
            <a:pPr marL="342900" indent="-342900">
              <a:buFontTx/>
              <a:buAutoNum type="arabicPeriod" startAt="2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Наличие у Медицинского учреждения заключенного Договора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 обучение по дополнительной профессиональной программе с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МСЦ Боткинской больницы;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Наличие Договора на оказание и оплату медицинской помощи по ОМС</a:t>
            </a:r>
          </a:p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а текущий финансовый год;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Включение Медицинской организации в План мероприятий,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утвержденный уполномоченным органом исполнительной власти;</a:t>
            </a:r>
          </a:p>
          <a:p>
            <a:endParaRPr lang="ru-RU" sz="1400" i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При наличии вышеуказанных документов, Медицинская </a:t>
            </a:r>
            <a:r>
              <a:rPr lang="ru-RU" sz="1600" i="1" dirty="0">
                <a:latin typeface="+mj-lt"/>
                <a:cs typeface="Times New Roman" panose="02020603050405020304" pitchFamily="18" charset="0"/>
              </a:rPr>
              <a:t>организация </a:t>
            </a:r>
            <a:endParaRPr lang="ru-RU" sz="1600" i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предоставляет </a:t>
            </a:r>
            <a:r>
              <a:rPr lang="ru-RU" sz="1600" i="1" dirty="0">
                <a:latin typeface="+mj-lt"/>
                <a:cs typeface="Times New Roman" panose="02020603050405020304" pitchFamily="18" charset="0"/>
              </a:rPr>
              <a:t>в ФОМС проект </a:t>
            </a:r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Соглашения</a:t>
            </a:r>
            <a:r>
              <a:rPr lang="ru-RU" sz="1600" i="1" dirty="0">
                <a:latin typeface="+mj-lt"/>
                <a:cs typeface="Times New Roman" panose="02020603050405020304" pitchFamily="18" charset="0"/>
              </a:rPr>
              <a:t>, типовая </a:t>
            </a:r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форма которого </a:t>
            </a: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утверждена </a:t>
            </a:r>
            <a:r>
              <a:rPr lang="ru-RU" sz="1600" i="1" dirty="0">
                <a:latin typeface="+mj-lt"/>
                <a:cs typeface="Times New Roman" panose="02020603050405020304" pitchFamily="18" charset="0"/>
              </a:rPr>
              <a:t>приложением №1 </a:t>
            </a:r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sz="1600" i="1" dirty="0">
                <a:latin typeface="+mj-lt"/>
                <a:cs typeface="Times New Roman" panose="02020603050405020304" pitchFamily="18" charset="0"/>
              </a:rPr>
              <a:t>Приказу 354н от 06.06.2016г. </a:t>
            </a:r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Минздрава РФ</a:t>
            </a: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 в 2 экземплярах. ФОМС в течение </a:t>
            </a:r>
            <a:r>
              <a:rPr lang="ru-RU" sz="1600" b="1" i="1" dirty="0" smtClean="0">
                <a:latin typeface="+mj-lt"/>
                <a:cs typeface="Times New Roman" panose="02020603050405020304" pitchFamily="18" charset="0"/>
              </a:rPr>
              <a:t>3 рабочих дней </a:t>
            </a:r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рассматривает проект </a:t>
            </a: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Соглашения. По результатам рассмотрения уполномоченное лицо ФОМС </a:t>
            </a:r>
          </a:p>
          <a:p>
            <a:r>
              <a:rPr lang="ru-RU" sz="1600" i="1" dirty="0" smtClean="0">
                <a:latin typeface="+mj-lt"/>
                <a:cs typeface="Times New Roman" panose="02020603050405020304" pitchFamily="18" charset="0"/>
              </a:rPr>
              <a:t>подписывает Соглашение и график перечисления средств.</a:t>
            </a:r>
            <a:endParaRPr lang="ru-RU" sz="1600" i="1" dirty="0">
              <a:latin typeface="+mj-lt"/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VoytovaAU\Desktop\заяв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188" b="3798"/>
          <a:stretch/>
        </p:blipFill>
        <p:spPr bwMode="auto">
          <a:xfrm>
            <a:off x="7236296" y="1916832"/>
            <a:ext cx="1656184" cy="22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974353"/>
              </p:ext>
            </p:extLst>
          </p:nvPr>
        </p:nvGraphicFramePr>
        <p:xfrm>
          <a:off x="7259022" y="4221590"/>
          <a:ext cx="1610732" cy="226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8" imgW="5657715" imgH="7953285" progId="AcroExch.Document.7">
                  <p:embed/>
                </p:oleObj>
              </mc:Choice>
              <mc:Fallback>
                <p:oleObj name="Acrobat Document" r:id="rId8" imgW="5657715" imgH="7953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9022" y="4221590"/>
                        <a:ext cx="1610732" cy="226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" y="575405"/>
            <a:ext cx="2102511" cy="5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07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9165" y="-22892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1988840"/>
            <a:ext cx="7992888" cy="31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lvl="0" algn="just"/>
            <a:endParaRPr lang="ru-RU" sz="2000" dirty="0"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491777"/>
            <a:ext cx="6862192" cy="9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000" b="1" dirty="0" smtClean="0"/>
              <a:t>Результаты обучения на Портале </a:t>
            </a:r>
            <a:r>
              <a:rPr lang="ru-RU" sz="2000" b="1" dirty="0"/>
              <a:t>непрерывного медицинского и фармацевтического образования Минздрава России</a:t>
            </a:r>
            <a:r>
              <a:rPr lang="ru-RU" sz="2000" b="1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6431" y="527767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302 специалиста </a:t>
            </a: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прошли обучение в МСЦ Боткинской больницы и получили ЗЕТ в личный кабинет!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2" y="1534944"/>
            <a:ext cx="8359883" cy="36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7174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9165" y="-22892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1988840"/>
            <a:ext cx="7992888" cy="31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lvl="0" algn="just"/>
            <a:endParaRPr lang="ru-RU" sz="2000" dirty="0"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491777"/>
            <a:ext cx="6862192" cy="9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000" b="1" dirty="0" smtClean="0"/>
              <a:t>Заявки на Портале </a:t>
            </a:r>
            <a:r>
              <a:rPr lang="ru-RU" sz="2000" b="1" dirty="0"/>
              <a:t>непрерывного медицинского и фармацевтического образования Минздрава России</a:t>
            </a:r>
            <a:r>
              <a:rPr lang="ru-RU" sz="2000" b="1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6431" y="527767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498 предварительных заявок </a:t>
            </a: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на обучение до конца 2017 года направлено в МСЦ Боткинской больницы!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1668303"/>
            <a:ext cx="8184517" cy="35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2712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400" b="1" dirty="0"/>
              <a:t>ПРОВАЙДЕР УЧЕБНЫХ МЕРОПРИЯТИЙ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19052"/>
            <a:ext cx="5688632" cy="385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5751" y="4676943"/>
            <a:ext cx="4004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87274" y="1412776"/>
            <a:ext cx="8424936" cy="130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/>
            <a:r>
              <a:rPr lang="ru-RU" sz="1800" dirty="0" smtClean="0">
                <a:latin typeface="+mn-lt"/>
              </a:rPr>
              <a:t>С </a:t>
            </a:r>
            <a:r>
              <a:rPr lang="ru-RU" sz="1800" dirty="0">
                <a:latin typeface="+mn-lt"/>
              </a:rPr>
              <a:t>18.11.2016 г. </a:t>
            </a:r>
            <a:r>
              <a:rPr lang="ru-RU" sz="1800" b="1" dirty="0" smtClean="0">
                <a:latin typeface="+mn-lt"/>
              </a:rPr>
              <a:t>ГБУЗ «ГКБ </a:t>
            </a:r>
            <a:r>
              <a:rPr lang="ru-RU" sz="1800" b="1" dirty="0">
                <a:latin typeface="+mn-lt"/>
              </a:rPr>
              <a:t>им. С.П. Боткина </a:t>
            </a:r>
            <a:r>
              <a:rPr lang="ru-RU" sz="1800" b="1" dirty="0" smtClean="0">
                <a:latin typeface="+mn-lt"/>
              </a:rPr>
              <a:t>ДЗМ» </a:t>
            </a:r>
            <a:r>
              <a:rPr lang="ru-RU" sz="1800" dirty="0" smtClean="0">
                <a:latin typeface="+mn-lt"/>
              </a:rPr>
              <a:t>является  </a:t>
            </a:r>
            <a:r>
              <a:rPr lang="ru-RU" sz="1800" b="1" dirty="0" smtClean="0">
                <a:latin typeface="+mn-lt"/>
              </a:rPr>
              <a:t>Провайдером  Учебных  мероприятий</a:t>
            </a:r>
            <a:r>
              <a:rPr lang="ru-RU" sz="1800" dirty="0" smtClean="0">
                <a:latin typeface="+mn-lt"/>
              </a:rPr>
              <a:t> в Координационном Совете по развитию непрерывного медицинского и фармацевтического образования</a:t>
            </a:r>
          </a:p>
          <a:p>
            <a:pPr algn="just"/>
            <a:endParaRPr lang="ru-RU" sz="1800" dirty="0"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345790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" y="188640"/>
            <a:ext cx="881193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475462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учебных мероприятий превысило 450 человек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2400" b="1" dirty="0" smtClean="0"/>
              <a:t>ПРОВЕДЕННЫЕ УЧЕБНЫЕ МЕРОПРИЯТИЯ</a:t>
            </a:r>
            <a:endParaRPr lang="ru-RU" sz="2400" b="1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39156"/>
              </p:ext>
            </p:extLst>
          </p:nvPr>
        </p:nvGraphicFramePr>
        <p:xfrm>
          <a:off x="582818" y="1484784"/>
          <a:ext cx="8033847" cy="4221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8862"/>
                <a:gridCol w="2376264"/>
                <a:gridCol w="1296144"/>
                <a:gridCol w="1296144"/>
                <a:gridCol w="1008112"/>
                <a:gridCol w="948321"/>
              </a:tblGrid>
              <a:tr h="7360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Дата проведения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учебного мероприятия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Провайдер учебного мероприятия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Организатор</a:t>
                      </a:r>
                      <a:r>
                        <a:rPr lang="ru-RU" sz="1100" baseline="0" dirty="0" smtClean="0"/>
                        <a:t> / Место проведения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Кол-во участников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Кол-во зачетных единиц (кредитов)</a:t>
                      </a:r>
                      <a:endParaRPr lang="ru-RU" sz="1100" dirty="0"/>
                    </a:p>
                  </a:txBody>
                  <a:tcPr anchor="ctr"/>
                </a:tc>
              </a:tr>
              <a:tr h="12217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 марта 2017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Начуно</a:t>
                      </a:r>
                      <a:r>
                        <a:rPr lang="ru-RU" sz="1100" dirty="0" smtClean="0"/>
                        <a:t>-практическая</a:t>
                      </a:r>
                      <a:r>
                        <a:rPr lang="ru-RU" sz="1100" baseline="0" dirty="0" smtClean="0"/>
                        <a:t> конференция с проведением мастер-классов «Роль и возможности современной </a:t>
                      </a:r>
                      <a:r>
                        <a:rPr lang="ru-RU" sz="1100" baseline="0" dirty="0" err="1" smtClean="0"/>
                        <a:t>внутрипросветной</a:t>
                      </a:r>
                      <a:r>
                        <a:rPr lang="ru-RU" sz="1100" baseline="0" dirty="0" smtClean="0"/>
                        <a:t> эндоскопии в лечении больных с экстренной хирургической патологией</a:t>
                      </a:r>
                      <a:endParaRPr lang="ru-RU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Учебный центр для медицинских работников - Медицинский </a:t>
                      </a:r>
                      <a:r>
                        <a:rPr lang="ru-RU" sz="1100" dirty="0" err="1" smtClean="0"/>
                        <a:t>симуляционный</a:t>
                      </a:r>
                      <a:r>
                        <a:rPr lang="ru-RU" sz="1100" baseline="0" dirty="0" smtClean="0"/>
                        <a:t> центр Боткинской больницы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Учебный центр для медицинских работников - Медицинский </a:t>
                      </a:r>
                      <a:r>
                        <a:rPr lang="ru-RU" sz="1100" dirty="0" err="1" smtClean="0"/>
                        <a:t>симуляционный</a:t>
                      </a:r>
                      <a:r>
                        <a:rPr lang="ru-RU" sz="1100" baseline="0" dirty="0" smtClean="0"/>
                        <a:t> центр Боткинской больницы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anchor="ctr"/>
                </a:tc>
              </a:tr>
              <a:tr h="10598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 марта 2017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Мастер-класс «Современные инновационные технологии диагностической и оперативной эндоскопии в лечении больных с заболеваниями органов </a:t>
                      </a:r>
                      <a:r>
                        <a:rPr lang="ru-RU" sz="1100" dirty="0" err="1" smtClean="0"/>
                        <a:t>панкреатобилиарной</a:t>
                      </a:r>
                      <a:r>
                        <a:rPr lang="ru-RU" sz="1100" baseline="0" dirty="0" smtClean="0"/>
                        <a:t> системы</a:t>
                      </a:r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anchor="ctr"/>
                </a:tc>
              </a:tr>
              <a:tr h="10598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 марта 2017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Научно-практическая  школа- семинар</a:t>
                      </a:r>
                    </a:p>
                    <a:p>
                      <a:r>
                        <a:rPr lang="ru-RU" sz="1100" dirty="0" smtClean="0"/>
                        <a:t> «Комплексная диагностика и  восстановительное лечение цереброваскулярной патологии у детей и подростков»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ГБУЗ « Научно-практический центр детской психоневрологии ДЗМ»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39528" y="5805263"/>
            <a:ext cx="52702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учебных мероприятий превысило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человек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19418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1576" y="466795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750" b="1" smtClean="0"/>
              <a:t>Научно-практическая </a:t>
            </a:r>
            <a:r>
              <a:rPr lang="ru-RU" sz="1750" b="1" dirty="0"/>
              <a:t>конференция с проведением мастер-классов «Роль и возможности современной </a:t>
            </a:r>
            <a:r>
              <a:rPr lang="ru-RU" sz="1750" b="1" dirty="0" err="1"/>
              <a:t>внутрипросветной</a:t>
            </a:r>
            <a:r>
              <a:rPr lang="ru-RU" sz="1750" b="1" dirty="0"/>
              <a:t> эндоскопии в лечении больных с экстренной хирургической патологией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751" y="4676943"/>
            <a:ext cx="4004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3" y="1464921"/>
            <a:ext cx="3618955" cy="2415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4660" y="2274377"/>
            <a:ext cx="4856739" cy="323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6" y="3890266"/>
            <a:ext cx="3564793" cy="237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0031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1576" y="466795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800" b="1" dirty="0"/>
              <a:t>Мастер-класс «Современные инновационные технологии диагностической и оперативной эндоскопии в лечении больных с заболеваниями органов </a:t>
            </a:r>
            <a:r>
              <a:rPr lang="ru-RU" sz="1800" b="1" dirty="0" err="1"/>
              <a:t>панкреатобилиарной</a:t>
            </a:r>
            <a:r>
              <a:rPr lang="ru-RU" sz="1800" b="1" dirty="0"/>
              <a:t> системы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751" y="4676943"/>
            <a:ext cx="4004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23" y="3068960"/>
            <a:ext cx="4637792" cy="308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8" y="1467164"/>
            <a:ext cx="3515100" cy="234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88480" y="1630753"/>
            <a:ext cx="3463201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600" b="1" dirty="0" smtClean="0"/>
              <a:t>Во время проведения учебного мероприятия велась трансляция из операционной.</a:t>
            </a:r>
            <a:endParaRPr lang="ru-RU" sz="16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" y="3857616"/>
            <a:ext cx="3536804" cy="2148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44820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1576" y="466795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800" b="1" dirty="0"/>
              <a:t>Научно-практическая  школа- семинар</a:t>
            </a:r>
          </a:p>
          <a:p>
            <a:pPr algn="ctr"/>
            <a:r>
              <a:rPr lang="ru-RU" sz="1800" b="1" dirty="0"/>
              <a:t> «Комплексная диагностика и  восстановительное лечение цереброваскулярной патологии у детей и подростков»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751" y="4676943"/>
            <a:ext cx="4004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268"/>
            <a:ext cx="4571343" cy="304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0565"/>
            <a:ext cx="3400515" cy="226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58" y="1568984"/>
            <a:ext cx="2640443" cy="186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42167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5"/>
          <a:srcRect l="17517" t="33190" r="60616" b="47599"/>
          <a:stretch/>
        </p:blipFill>
        <p:spPr bwMode="auto">
          <a:xfrm>
            <a:off x="2987824" y="4869160"/>
            <a:ext cx="578224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5832648" cy="166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50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 panose="02020603050405020304" pitchFamily="18" charset="0"/>
              </a:rPr>
              <a:t>ПОЛИТИКА ПРАВИТЕЛЬСТВА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893437" y="3046588"/>
            <a:ext cx="7711011" cy="1768555"/>
            <a:chOff x="755576" y="3046588"/>
            <a:chExt cx="7711011" cy="17685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3212976"/>
              <a:ext cx="7711011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07903" y="3284984"/>
              <a:ext cx="46146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latin typeface="+mn-lt"/>
                </a:rPr>
                <a:t>«Процесс обучения будущих врачей должен быть основан, в том числе и на использовании электронных ресурсов. С этой целью, уточнил Медведев, заработал портал непрерывного медицинского образования Минздрава»</a:t>
              </a:r>
            </a:p>
            <a:p>
              <a:endParaRPr lang="ru-RU" sz="12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2"/>
                  </a:solidFill>
                  <a:latin typeface="+mn-lt"/>
                </a:rPr>
                <a:t>Д.А. Медведев</a:t>
              </a:r>
            </a:p>
            <a:p>
              <a:r>
                <a:rPr lang="ru-RU" sz="1200" dirty="0" smtClean="0">
                  <a:latin typeface="+mn-lt"/>
                </a:rPr>
                <a:t>Председатель Правительства Российской Федерации</a:t>
              </a:r>
              <a:endParaRPr lang="ru-RU" sz="1200" dirty="0">
                <a:latin typeface="+mn-lt"/>
              </a:endParaRPr>
            </a:p>
          </p:txBody>
        </p:sp>
        <p:pic>
          <p:nvPicPr>
            <p:cNvPr id="3074" name="Picture 2" descr="Картинки по запросу МЕДВЕДЕВ Д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71"/>
            <a:stretch/>
          </p:blipFill>
          <p:spPr bwMode="auto">
            <a:xfrm>
              <a:off x="935596" y="3046588"/>
              <a:ext cx="2772308" cy="1768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83708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7544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800" b="1" dirty="0" smtClean="0"/>
              <a:t>Всем участникам образовательных мероприятий выданы Свидетельства с индивидуальным кодом подтверждения</a:t>
            </a:r>
            <a:endParaRPr lang="ru-RU" sz="1800" b="1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85" y="1412776"/>
            <a:ext cx="6541500" cy="4556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6958" r="10152" b="30332"/>
          <a:stretch/>
        </p:blipFill>
        <p:spPr>
          <a:xfrm>
            <a:off x="1979711" y="4008119"/>
            <a:ext cx="5129749" cy="57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Овал 20"/>
          <p:cNvSpPr/>
          <p:nvPr/>
        </p:nvSpPr>
        <p:spPr>
          <a:xfrm>
            <a:off x="6247204" y="3952640"/>
            <a:ext cx="576064" cy="576064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5300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67544" y="1340768"/>
            <a:ext cx="838174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/>
            <a:r>
              <a:rPr lang="ru-RU" sz="1600" dirty="0" smtClean="0">
                <a:latin typeface="+mn-lt"/>
              </a:rPr>
              <a:t>На базе Учебного центра для медицинских работников – Медицинского </a:t>
            </a:r>
            <a:r>
              <a:rPr lang="ru-RU" sz="1600" dirty="0" err="1" smtClean="0">
                <a:latin typeface="+mn-lt"/>
              </a:rPr>
              <a:t>симуляционного</a:t>
            </a:r>
            <a:r>
              <a:rPr lang="ru-RU" sz="1600" dirty="0" smtClean="0">
                <a:latin typeface="+mn-lt"/>
              </a:rPr>
              <a:t> центра Боткинской больницы, представляющего собой инновационную многопрофильную </a:t>
            </a:r>
            <a:r>
              <a:rPr lang="ru-RU" sz="1600" dirty="0">
                <a:latin typeface="+mn-lt"/>
              </a:rPr>
              <a:t>виртуальную </a:t>
            </a:r>
            <a:r>
              <a:rPr lang="ru-RU" sz="1600" dirty="0" smtClean="0">
                <a:latin typeface="+mn-lt"/>
              </a:rPr>
              <a:t>клинику, в полной мере реализована возможность проведения всех типов образовательных мероприятий: </a:t>
            </a:r>
            <a:r>
              <a:rPr lang="ru-RU" sz="1600" dirty="0" smtClean="0"/>
              <a:t>научно-практических конференций, мастер-классов, круглых столов.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2400" b="1" dirty="0" smtClean="0"/>
              <a:t>ПРОВАЙДЕР УЧЕБНЫХ МЕРОПРИЯТИЙ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r="36286"/>
          <a:stretch/>
        </p:blipFill>
        <p:spPr>
          <a:xfrm>
            <a:off x="467544" y="3048557"/>
            <a:ext cx="4083756" cy="29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22" y="3048557"/>
            <a:ext cx="4186968" cy="29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69992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400" b="1" dirty="0" smtClean="0"/>
              <a:t>ВИДЫ АККРЕДИТАЦИИ</a:t>
            </a:r>
            <a:endParaRPr lang="ru-RU" sz="2400" b="1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705837" y="5517232"/>
            <a:ext cx="506937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1400" b="1" i="1" dirty="0" smtClean="0">
                <a:solidFill>
                  <a:srgbClr val="0070C0"/>
                </a:solidFill>
                <a:latin typeface="+mn-lt"/>
              </a:rPr>
              <a:t>Положение об аккредитации (Приказ Минздрава России </a:t>
            </a:r>
            <a:r>
              <a:rPr lang="ru-RU" sz="1400" b="1" i="1" u="sng" dirty="0" smtClean="0">
                <a:solidFill>
                  <a:srgbClr val="0070C0"/>
                </a:solidFill>
                <a:latin typeface="+mn-lt"/>
              </a:rPr>
              <a:t>от 02.06.2016 №334н</a:t>
            </a:r>
            <a:r>
              <a:rPr lang="ru-RU" sz="1400" b="1" i="1" dirty="0" smtClean="0">
                <a:solidFill>
                  <a:srgbClr val="0070C0"/>
                </a:solidFill>
                <a:latin typeface="+mn-lt"/>
              </a:rPr>
              <a:t> «Об утверждении положения об аккредитации специалистов»)</a:t>
            </a:r>
            <a:endParaRPr lang="ru-RU" sz="14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69891" y="1772816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Периодическая аккредитация</a:t>
            </a:r>
          </a:p>
          <a:p>
            <a:pPr algn="ctr"/>
            <a:endParaRPr lang="ru-RU" sz="2000" b="1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Медицинские (фармацевтические) работники в рамках НМО (раз в пять лет)</a:t>
            </a:r>
          </a:p>
          <a:p>
            <a:pPr algn="ctr"/>
            <a:endParaRPr lang="ru-RU" sz="1600" dirty="0" smtClean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1786379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Первичная аккредитация</a:t>
            </a:r>
          </a:p>
          <a:p>
            <a:pPr algn="ctr"/>
            <a:endParaRPr lang="ru-RU" sz="2000" b="1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Выпускники </a:t>
            </a: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ООП высшего, среднего медицинского, фармацевтического образования, иного образования в соответствии с ФГОС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3023" y="2380977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Первичная 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специализированная аккредитация</a:t>
            </a:r>
          </a:p>
          <a:p>
            <a:pPr algn="ctr"/>
            <a:endParaRPr lang="ru-RU" sz="2000" b="1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Выпускники </a:t>
            </a: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программ ординатуры, профессиональной переподготовки, выпускники иностранных вузов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3333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400" b="1" dirty="0" smtClean="0"/>
              <a:t>ОЦЕНОЧНЫЕ СРЕДСТВА</a:t>
            </a:r>
            <a:endParaRPr lang="ru-RU" sz="2400" b="1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705837" y="5517232"/>
            <a:ext cx="506937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1400" b="1" i="1" dirty="0" smtClean="0">
                <a:solidFill>
                  <a:srgbClr val="0070C0"/>
                </a:solidFill>
                <a:latin typeface="+mn-lt"/>
              </a:rPr>
              <a:t>Положение об аккредитации (Приказ Минздрава России </a:t>
            </a:r>
            <a:r>
              <a:rPr lang="ru-RU" sz="1400" b="1" i="1" u="sng" dirty="0" smtClean="0">
                <a:solidFill>
                  <a:srgbClr val="0070C0"/>
                </a:solidFill>
                <a:latin typeface="+mn-lt"/>
              </a:rPr>
              <a:t>от 02.06.2016 №334н</a:t>
            </a:r>
            <a:r>
              <a:rPr lang="ru-RU" sz="1400" b="1" i="1" dirty="0" smtClean="0">
                <a:solidFill>
                  <a:srgbClr val="0070C0"/>
                </a:solidFill>
                <a:latin typeface="+mn-lt"/>
              </a:rPr>
              <a:t> «Об утверждении положения об аккредитации специалистов»)</a:t>
            </a:r>
            <a:endParaRPr lang="ru-RU" sz="14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69891" y="1772816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Периодическая аккредитация</a:t>
            </a:r>
          </a:p>
          <a:p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Оценка </a:t>
            </a: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портфолио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Тестирование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1786379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Первичная аккредитация</a:t>
            </a:r>
            <a:endParaRPr lang="ru-RU" sz="1600" b="1" dirty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Тестирование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Оценка в симулированных условиях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Решение ситуационных задач</a:t>
            </a:r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3023" y="2380977"/>
            <a:ext cx="2933437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Первичная 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специализированная аккредитация</a:t>
            </a: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Тестирование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Оценка в симулированных условиях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</a:rPr>
              <a:t>Решение ситуационных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11804837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400" b="1" dirty="0" smtClean="0"/>
              <a:t>Периодическая аккредитация</a:t>
            </a:r>
            <a:endParaRPr lang="ru-RU" sz="2400" b="1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9999" y="1472509"/>
            <a:ext cx="2933437" cy="6480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Тестирование</a:t>
            </a:r>
            <a:endParaRPr lang="ru-RU" sz="16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7086" y="1419739"/>
            <a:ext cx="2933437" cy="6480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Оценка портфолио</a:t>
            </a:r>
            <a:endParaRPr lang="ru-RU" sz="16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2080872" y="2237472"/>
            <a:ext cx="233992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3614" y="2569718"/>
            <a:ext cx="1959793" cy="1296144"/>
          </a:xfrm>
          <a:prstGeom prst="roundRect">
            <a:avLst>
              <a:gd name="adj" fmla="val 50000"/>
            </a:avLst>
          </a:prstGeom>
          <a:solidFill>
            <a:srgbClr val="DBFCC4"/>
          </a:soli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60 тестовых заданий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8853" y="4180618"/>
            <a:ext cx="1709519" cy="595467"/>
          </a:xfrm>
          <a:prstGeom prst="roundRect">
            <a:avLst>
              <a:gd name="adj" fmla="val 50000"/>
            </a:avLst>
          </a:prstGeom>
          <a:solidFill>
            <a:srgbClr val="DBFCC4"/>
          </a:soli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Сдано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01604" y="4180618"/>
            <a:ext cx="1709519" cy="595467"/>
          </a:xfrm>
          <a:prstGeom prst="roundRect">
            <a:avLst>
              <a:gd name="adj" fmla="val 50000"/>
            </a:avLst>
          </a:prstGeom>
          <a:solidFill>
            <a:srgbClr val="DBFCC4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Не сдано</a:t>
            </a:r>
            <a:endParaRPr lang="ru-RU" sz="16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72811" y="4728356"/>
            <a:ext cx="12966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70 % и более правильных ответов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525065" y="4728356"/>
            <a:ext cx="12966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69 % и менее правильных ответов</a:t>
            </a:r>
            <a:endParaRPr lang="ru-RU" sz="1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11960" y="2461629"/>
            <a:ext cx="4608512" cy="1458618"/>
          </a:xfrm>
          <a:prstGeom prst="roundRect">
            <a:avLst>
              <a:gd name="adj" fmla="val 50000"/>
            </a:avLst>
          </a:prstGeom>
          <a:solidFill>
            <a:srgbClr val="CEEAB0"/>
          </a:soli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Соответствие уровня квалификации и дополнительного профессионального образования требованиям к осуществлению профессиональной деятельности по специальности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07771" y="4173293"/>
            <a:ext cx="1709519" cy="595467"/>
          </a:xfrm>
          <a:prstGeom prst="roundRect">
            <a:avLst>
              <a:gd name="adj" fmla="val 50000"/>
            </a:avLst>
          </a:prstGeom>
          <a:solidFill>
            <a:srgbClr val="DBFCC4"/>
          </a:solidFill>
          <a:ln>
            <a:solidFill>
              <a:srgbClr val="4BA1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Сдано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85071" y="4180618"/>
            <a:ext cx="1709519" cy="595467"/>
          </a:xfrm>
          <a:prstGeom prst="roundRect">
            <a:avLst>
              <a:gd name="adj" fmla="val 50000"/>
            </a:avLst>
          </a:prstGeom>
          <a:solidFill>
            <a:srgbClr val="DBFCC4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Не сдано</a:t>
            </a:r>
            <a:endParaRPr lang="ru-RU" sz="16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с вырезом 37"/>
          <p:cNvSpPr/>
          <p:nvPr/>
        </p:nvSpPr>
        <p:spPr>
          <a:xfrm rot="5400000">
            <a:off x="6306808" y="2155880"/>
            <a:ext cx="233992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0" name="Стрелка вправо с вырезом 39"/>
          <p:cNvSpPr/>
          <p:nvPr/>
        </p:nvSpPr>
        <p:spPr>
          <a:xfrm rot="7646099">
            <a:off x="1233201" y="3886695"/>
            <a:ext cx="320210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1" name="Стрелка вправо с вырезом 40"/>
          <p:cNvSpPr/>
          <p:nvPr/>
        </p:nvSpPr>
        <p:spPr>
          <a:xfrm rot="2954109">
            <a:off x="2830191" y="3871776"/>
            <a:ext cx="320210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2" name="Стрелка вправо с вырезом 41"/>
          <p:cNvSpPr/>
          <p:nvPr/>
        </p:nvSpPr>
        <p:spPr>
          <a:xfrm rot="7646099">
            <a:off x="5239660" y="3897017"/>
            <a:ext cx="320210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2954109">
            <a:off x="7401009" y="3911319"/>
            <a:ext cx="320210" cy="2074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11123" y="4872372"/>
            <a:ext cx="4744820" cy="500844"/>
          </a:xfrm>
          <a:prstGeom prst="roundRect">
            <a:avLst>
              <a:gd name="adj" fmla="val 16406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Решение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аккредитационной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комиссии</a:t>
            </a:r>
            <a:endParaRPr lang="ru-RU" sz="16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15349" y="5504175"/>
            <a:ext cx="1609446" cy="378353"/>
          </a:xfrm>
          <a:prstGeom prst="roundRect">
            <a:avLst>
              <a:gd name="adj" fmla="val 2698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Сдано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02482" y="5504176"/>
            <a:ext cx="1609446" cy="378353"/>
          </a:xfrm>
          <a:prstGeom prst="roundRect">
            <a:avLst>
              <a:gd name="adj" fmla="val 2698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 panose="02020603050405020304" pitchFamily="18" charset="0"/>
              </a:rPr>
              <a:t>Не сдано</a:t>
            </a:r>
            <a:endParaRPr lang="ru-RU" sz="16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dk1"/>
              </a:solidFill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endCxn id="46" idx="0"/>
          </p:cNvCxnSpPr>
          <p:nvPr/>
        </p:nvCxnSpPr>
        <p:spPr>
          <a:xfrm>
            <a:off x="7308304" y="5373216"/>
            <a:ext cx="298901" cy="13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6216" y="5882528"/>
            <a:ext cx="509743" cy="531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45" idx="0"/>
          </p:cNvCxnSpPr>
          <p:nvPr/>
        </p:nvCxnSpPr>
        <p:spPr>
          <a:xfrm>
            <a:off x="5220072" y="5373216"/>
            <a:ext cx="0" cy="130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623906" y="5369054"/>
            <a:ext cx="0" cy="130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3992553" y="5820218"/>
            <a:ext cx="252366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Внесение в Федеральный регистр медицинских работников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6048615" y="5882529"/>
            <a:ext cx="17477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+mn-lt"/>
              </a:rPr>
              <a:t>Повторное предоставление документов не ранее 11 месяцев</a:t>
            </a:r>
            <a:endParaRPr lang="ru-RU" sz="1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7633935" y="5958732"/>
            <a:ext cx="1316016" cy="3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+mn-lt"/>
              </a:rPr>
              <a:t>Право на апелляцию</a:t>
            </a:r>
            <a:endParaRPr lang="ru-RU" sz="1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254384" y="5893252"/>
            <a:ext cx="0" cy="130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7098743" y="5882528"/>
            <a:ext cx="76200" cy="76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104584" y="5855150"/>
            <a:ext cx="46839" cy="103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0845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"/>
            <a:stretch/>
          </p:blipFill>
          <p:spPr>
            <a:xfrm>
              <a:off x="1979712" y="659859"/>
              <a:ext cx="5046247" cy="968941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467" y="3810565"/>
              <a:ext cx="1369476" cy="14362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B3D28A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0" y="620688"/>
              <a:ext cx="9144000" cy="1040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мка 8"/>
            <p:cNvSpPr/>
            <p:nvPr/>
          </p:nvSpPr>
          <p:spPr>
            <a:xfrm>
              <a:off x="107504" y="116632"/>
              <a:ext cx="8928992" cy="6624736"/>
            </a:xfrm>
            <a:prstGeom prst="frame">
              <a:avLst>
                <a:gd name="adj1" fmla="val 2141"/>
              </a:avLst>
            </a:prstGeom>
            <a:solidFill>
              <a:schemeClr val="bg1"/>
            </a:solidFill>
            <a:ln>
              <a:solidFill>
                <a:srgbClr val="B3D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"/>
            <a:stretch/>
          </p:blipFill>
          <p:spPr>
            <a:xfrm>
              <a:off x="179512" y="6158604"/>
              <a:ext cx="2660016" cy="51075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020" y="687344"/>
              <a:ext cx="865420" cy="90763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659859"/>
            <a:ext cx="5046247" cy="968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2" y="4005064"/>
            <a:ext cx="1991106" cy="20882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2136" y="2636912"/>
            <a:ext cx="77982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1248759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404664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50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ea typeface="Calibri"/>
                <a:cs typeface="Times New Roman" panose="02020603050405020304" pitchFamily="18" charset="0"/>
              </a:rPr>
              <a:t>ДЕПАРТАМЕНТ ЗДРАВООХРАНЕНИЯ г. МОСКВЫ</a:t>
            </a:r>
            <a:endParaRPr lang="ru-RU" sz="2100" dirty="0">
              <a:effectLst/>
              <a:ea typeface="Calibri"/>
              <a:cs typeface="Times New Roman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1009730" y="1844824"/>
            <a:ext cx="7458398" cy="1858680"/>
            <a:chOff x="1009730" y="1844824"/>
            <a:chExt cx="7458398" cy="18586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17157" y="2058867"/>
              <a:ext cx="7350971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5896" y="2130875"/>
              <a:ext cx="4686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latin typeface="+mn-lt"/>
                </a:rPr>
                <a:t>«… Мы движемся в сторону создания непрерывного медицинского образования …  Без информатизации и единой системы мы не видим </a:t>
              </a:r>
              <a:r>
                <a:rPr lang="ru-RU" sz="1200" dirty="0" smtClean="0">
                  <a:latin typeface="+mn-lt"/>
                </a:rPr>
                <a:t>будущего …»</a:t>
              </a:r>
            </a:p>
            <a:p>
              <a:endParaRPr lang="ru-RU" sz="12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2"/>
                  </a:solidFill>
                  <a:latin typeface="+mn-lt"/>
                </a:rPr>
                <a:t>А.И. Хрипун</a:t>
              </a:r>
            </a:p>
            <a:p>
              <a:r>
                <a:rPr lang="ru-RU" sz="1200" dirty="0">
                  <a:latin typeface="+mn-lt"/>
                </a:rPr>
                <a:t>Министр Правительства Москвы, </a:t>
              </a:r>
              <a:endParaRPr lang="ru-RU" sz="1200" dirty="0" smtClean="0">
                <a:latin typeface="+mn-lt"/>
              </a:endParaRPr>
            </a:p>
            <a:p>
              <a:r>
                <a:rPr lang="ru-RU" sz="1200" dirty="0" smtClean="0">
                  <a:latin typeface="+mn-lt"/>
                </a:rPr>
                <a:t>руководитель </a:t>
              </a:r>
              <a:r>
                <a:rPr lang="ru-RU" sz="1200" dirty="0">
                  <a:latin typeface="+mn-lt"/>
                </a:rPr>
                <a:t>Департамента </a:t>
              </a:r>
              <a:r>
                <a:rPr lang="ru-RU" sz="1200" dirty="0" smtClean="0">
                  <a:latin typeface="+mn-lt"/>
                </a:rPr>
                <a:t>здравоохранения города </a:t>
              </a:r>
              <a:r>
                <a:rPr lang="ru-RU" sz="1200" dirty="0">
                  <a:latin typeface="+mn-lt"/>
                </a:rPr>
                <a:t>Москвы</a:t>
              </a:r>
            </a:p>
          </p:txBody>
        </p:sp>
        <p:pic>
          <p:nvPicPr>
            <p:cNvPr id="1026" name="Picture 2" descr="https://2.bp.blogspot.com/-MIzEG2mW9xE/VxdD8eX0H-I/AAAAAAAACvg/KjLH_dBwJp8gidjmVLHBRWQ5FuBVcZB-ACKgB/s1600/%25D0%25A5%25D1%2580%25D0%25B8%25D0%25BF%25D1%2583%25D0%25BD%2B%25D0%2590%25D0%25BB%25D0%25B5%25D0%25BA%25D1%2581%25D0%25B5%25D0%25B9%2B%25D0%2598%25D0%25B2%25D0%25B0%25D0%25BD%25D0%25BE%25D0%25B2%25D0%25B8%25D1%2587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1"/>
            <a:stretch/>
          </p:blipFill>
          <p:spPr bwMode="auto">
            <a:xfrm>
              <a:off x="1009730" y="1844824"/>
              <a:ext cx="2593382" cy="1858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827584" y="4005064"/>
            <a:ext cx="7639003" cy="1959663"/>
            <a:chOff x="827584" y="4005064"/>
            <a:chExt cx="7639003" cy="195966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15616" y="4221088"/>
              <a:ext cx="7350971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584" y="4293748"/>
              <a:ext cx="46490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latin typeface="+mn-lt"/>
                </a:rPr>
                <a:t>«… Основным принципом современного подхода к непрерывному медицинскому образованию должен стать принцип «Образование через всю жизнь» …»</a:t>
              </a:r>
            </a:p>
            <a:p>
              <a:endParaRPr lang="ru-RU" sz="12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2"/>
                  </a:solidFill>
                  <a:latin typeface="+mn-lt"/>
                </a:rPr>
                <a:t>Т.Р. </a:t>
              </a:r>
              <a:r>
                <a:rPr lang="ru-RU" sz="1200" dirty="0" err="1" smtClean="0">
                  <a:solidFill>
                    <a:schemeClr val="tx2"/>
                  </a:solidFill>
                  <a:latin typeface="+mn-lt"/>
                </a:rPr>
                <a:t>Мухтасарова</a:t>
              </a:r>
              <a:endParaRPr lang="ru-RU" sz="12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ru-RU" sz="1200" dirty="0">
                  <a:latin typeface="+mn-lt"/>
                </a:rPr>
                <a:t>П</a:t>
              </a:r>
              <a:r>
                <a:rPr lang="ru-RU" sz="1200" dirty="0" smtClean="0">
                  <a:latin typeface="+mn-lt"/>
                </a:rPr>
                <a:t>ервый </a:t>
              </a:r>
              <a:r>
                <a:rPr lang="ru-RU" sz="1200" dirty="0">
                  <a:latin typeface="+mn-lt"/>
                </a:rPr>
                <a:t>заместитель </a:t>
              </a:r>
              <a:endParaRPr lang="ru-RU" sz="1200" dirty="0" smtClean="0">
                <a:latin typeface="+mn-lt"/>
              </a:endParaRPr>
            </a:p>
            <a:p>
              <a:r>
                <a:rPr lang="ru-RU" sz="1200" dirty="0" smtClean="0">
                  <a:latin typeface="+mn-lt"/>
                </a:rPr>
                <a:t>руководителя Департамента </a:t>
              </a:r>
              <a:r>
                <a:rPr lang="ru-RU" sz="1200" dirty="0">
                  <a:latin typeface="+mn-lt"/>
                </a:rPr>
                <a:t>здравоохранения города Москвы</a:t>
              </a:r>
            </a:p>
          </p:txBody>
        </p:sp>
        <p:pic>
          <p:nvPicPr>
            <p:cNvPr id="3" name="Picture 6" descr="Картинки по запросу мухтасарова татьяна радиковн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8" b="7193"/>
            <a:stretch/>
          </p:blipFill>
          <p:spPr bwMode="auto">
            <a:xfrm>
              <a:off x="5476663" y="4005064"/>
              <a:ext cx="2815279" cy="1959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146350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528" y="1124744"/>
            <a:ext cx="8506183" cy="108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ea typeface="Calibri"/>
                <a:cs typeface="Times New Roman" panose="02020603050405020304" pitchFamily="18" charset="0"/>
              </a:rPr>
              <a:t>       НМО 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- Непрерывное Медицинское Образование - система, обеспечивающая непрерывное совершенствование знаний и навыков работников здравоохранения, а также постоянное повышение профессионального уровня и расширение профессиональных компетенций</a:t>
            </a:r>
            <a:r>
              <a:rPr lang="ru-RU" sz="1400" dirty="0" smtClean="0">
                <a:ea typeface="Calibri"/>
                <a:cs typeface="Times New Roman"/>
              </a:rPr>
              <a:t>.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289" y="2420888"/>
            <a:ext cx="8441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до 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1 января 2016 года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 допуском к профессиональной деятельности медицинских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фармацевтических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работников являлась только 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процедура сертификации специалиста.</a:t>
            </a:r>
          </a:p>
          <a:p>
            <a:pPr algn="just"/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              с  1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января 2016 года 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наряду с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сертификацией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специалиста внедряется новая процедура допуска к профессиональной деятельности - 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аккредитация специалиста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000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       Нормативно-правовая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база: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lvl="0" algn="just"/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Согласно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 Федеральному закону от 29.12. 2012 г. № 273-ФЗ "Об образовании в Российской Федерации", НМО является дополнительным профессиональным образованием, которое осуществляется посредством реализации программ повышения квалификации и переподготовки.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Развитие системы НМО происходит в целях выполнения положений Федерального закона от 21 ноября 2011 г. № 323-ФЗ "Об основах охраны здоровья граждан в Российской Федерации", где установлено, что медицинские работники обязаны повышать свою квалификацию и не реже 1 раза в 5 лет проходить аккредитацию в соответствии с порядком, установленным Минздравом России.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260648"/>
            <a:ext cx="850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 panose="02020603050405020304" pitchFamily="18" charset="0"/>
              </a:rPr>
              <a:t>ЧТО  ТАКОЕ  НМО?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066425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1158566"/>
            <a:ext cx="8424935" cy="140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Переход  к  процедуре  аккредитации  специалистов 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осуществляется поэтапно с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1 января 2016 г.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31 декабря 2025 г.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включительно </a:t>
            </a:r>
          </a:p>
          <a:p>
            <a:pPr algn="just"/>
            <a:endParaRPr lang="ru-RU" sz="1100" dirty="0" smtClean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+mn-lt"/>
                <a:cs typeface="Times New Roman" panose="02020603050405020304" pitchFamily="18" charset="0"/>
              </a:rPr>
              <a:t>(согласно ФЗ от 21.11.2011 №323-ФЗ «Об основах охраны здоровья граждан в РФ» с изменениями, внесенными ФЗ от 29.12.2015 №389-ФЗ, приказ Минздрава </a:t>
            </a:r>
            <a:r>
              <a:rPr lang="ru-RU" sz="1100" dirty="0">
                <a:latin typeface="+mn-lt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latin typeface="+mn-lt"/>
                <a:cs typeface="Times New Roman" panose="02020603050405020304" pitchFamily="18" charset="0"/>
              </a:rPr>
              <a:t>оссии от 25.02.2016 №127 н):</a:t>
            </a:r>
            <a:endParaRPr lang="ru-RU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810539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этап - с 1 января 2016 года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(выпускники вузов, освоившие после 1 января 2016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г.  программы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высшего образования в соответствии с Федеральными государственными образовательными стандартами по специальностям «Стоматология» и «Фармация» (уровень специалитета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этап - с 1 января 2017 года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(выпускники вузов, освоившие после 1 января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2017 года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другие программы высшего медицинского образования в соответствии с ФГОС (уровень специалитета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этап - с  1 января 2018 года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(уровень ординатуры, магистратуры, бакалавриата, среднего медицинского и фармацевтического образования, иные программы высшего образования в соответствии ФГОС,  медицинское и фармацевтическое образование в иностранных государствах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IV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этап - с 1 января 2021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года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(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иные лица, не прошедшие процедуру аккредитации специалистов на этапах I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–III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5576" y="476672"/>
            <a:ext cx="64179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ПЕРЕХОД  К  ПРОЦЕДУРЕ 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АККРЕДИТАЦИИ  СПЕЦИАЛИСТОВ</a:t>
            </a:r>
            <a:endParaRPr lang="ru-RU" sz="2400" b="1" dirty="0">
              <a:effectLst/>
              <a:ea typeface="Calibri"/>
              <a:cs typeface="Times New Roman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509701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620688"/>
            <a:ext cx="6862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ru-RU" sz="2400" b="1" dirty="0" smtClean="0"/>
              <a:t>СИСТЕМА ЗАЧЕТНЫХ ЕДИНИЦ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9411" y="1412776"/>
            <a:ext cx="81670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трудоемкости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система зачетных единиц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ЗЕТ – зачетная единица трудоемкости):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ЗЕТ =  1 академическому часу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 индивидуального плана обучения по специальности на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должна составить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 академических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часов/ЗЕТ.</a:t>
            </a:r>
          </a:p>
          <a:p>
            <a:pPr lvl="0" algn="just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необходимо набирать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 50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часов/ЗЕТ, из которых: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ЗЕТ+18 ЗЕТ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программ дополнительного профессионального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</a:p>
          <a:p>
            <a:pPr lvl="1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ЗЕТ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круглые столы, мастер-классы,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255D71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52722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18233"/>
            <a:ext cx="6934200" cy="43783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1800" y="6415415"/>
            <a:ext cx="2057400" cy="304800"/>
          </a:xfrm>
        </p:spPr>
        <p:txBody>
          <a:bodyPr/>
          <a:lstStyle/>
          <a:p>
            <a:fld id="{AA647BF6-1FC6-4AFC-ACF3-0E18260E52DB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108521" y="-27384"/>
            <a:ext cx="9361040" cy="6968842"/>
            <a:chOff x="-15161" y="-54239"/>
            <a:chExt cx="9459676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"/>
            <a:stretch/>
          </p:blipFill>
          <p:spPr>
            <a:xfrm>
              <a:off x="1979712" y="659859"/>
              <a:ext cx="5046247" cy="9689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467" y="3810565"/>
              <a:ext cx="1369476" cy="143627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-15161" y="-54239"/>
              <a:ext cx="9459675" cy="6858000"/>
            </a:xfrm>
            <a:prstGeom prst="rect">
              <a:avLst/>
            </a:prstGeom>
            <a:gradFill flip="none" rotWithShape="1">
              <a:gsLst>
                <a:gs pos="0">
                  <a:srgbClr val="B3D28A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мка 10"/>
            <p:cNvSpPr/>
            <p:nvPr/>
          </p:nvSpPr>
          <p:spPr>
            <a:xfrm>
              <a:off x="-15160" y="-54239"/>
              <a:ext cx="9459675" cy="6815509"/>
            </a:xfrm>
            <a:prstGeom prst="frame">
              <a:avLst>
                <a:gd name="adj1" fmla="val 2141"/>
              </a:avLst>
            </a:prstGeom>
            <a:solidFill>
              <a:schemeClr val="bg1"/>
            </a:solidFill>
            <a:ln>
              <a:solidFill>
                <a:srgbClr val="B3D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11560" y="1318369"/>
            <a:ext cx="7286676" cy="948261"/>
          </a:xfrm>
          <a:prstGeom prst="roundRect">
            <a:avLst>
              <a:gd name="adj" fmla="val 44035"/>
            </a:avLst>
          </a:prstGeom>
          <a:gradFill>
            <a:gsLst>
              <a:gs pos="0">
                <a:srgbClr val="B8F888"/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5875">
            <a:solidFill>
              <a:srgbClr val="459B1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a typeface="Calibri"/>
                <a:cs typeface="Times New Roman" panose="02020603050405020304" pitchFamily="18" charset="0"/>
              </a:rPr>
              <a:t>НМО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 - система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, обеспечивающая непрерывное совершенствование знаний и навыков работников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здравоохранения, постоянное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повышение профессионального уровня и расширение профессиональных компетенций</a:t>
            </a:r>
            <a:r>
              <a:rPr lang="ru-RU" sz="1400" dirty="0">
                <a:ea typeface="Calibri"/>
                <a:cs typeface="Times New Roman"/>
              </a:rPr>
              <a:t>.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6039536">
            <a:off x="1163385" y="2274620"/>
            <a:ext cx="399816" cy="432048"/>
          </a:xfrm>
          <a:prstGeom prst="stripedRightArrow">
            <a:avLst>
              <a:gd name="adj1" fmla="val 47092"/>
              <a:gd name="adj2" fmla="val 50000"/>
            </a:avLst>
          </a:prstGeom>
          <a:solidFill>
            <a:srgbClr val="459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66641" y="2204864"/>
            <a:ext cx="205359" cy="267885"/>
          </a:xfrm>
          <a:prstGeom prst="downArrow">
            <a:avLst/>
          </a:prstGeom>
          <a:solidFill>
            <a:srgbClr val="459B15"/>
          </a:solidFill>
          <a:ln>
            <a:solidFill>
              <a:srgbClr val="45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4815426">
            <a:off x="7051424" y="2290632"/>
            <a:ext cx="437561" cy="432048"/>
          </a:xfrm>
          <a:prstGeom prst="stripedRightArrow">
            <a:avLst>
              <a:gd name="adj1" fmla="val 47092"/>
              <a:gd name="adj2" fmla="val 50000"/>
            </a:avLst>
          </a:prstGeom>
          <a:solidFill>
            <a:srgbClr val="459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43808" y="2492896"/>
            <a:ext cx="3456384" cy="345638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2536448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 panose="02020603050405020304" pitchFamily="18" charset="0"/>
              </a:rPr>
              <a:t>5 лет – 250 ЗЕТ</a:t>
            </a:r>
            <a:endParaRPr lang="ru-RU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+mn-lt"/>
                <a:ea typeface="Calibri"/>
                <a:cs typeface="Times New Roman" panose="02020603050405020304" pitchFamily="18" charset="0"/>
              </a:rPr>
              <a:t>ежегодно не менее 50 ЗЕТ</a:t>
            </a:r>
            <a:endParaRPr lang="ru-RU" sz="1600" dirty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51821" y="3208328"/>
            <a:ext cx="1620179" cy="18671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 счет программ дополнительного профессионального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131840" y="3284984"/>
            <a:ext cx="1344816" cy="562954"/>
          </a:xfrm>
          <a:prstGeom prst="flowChartConnector">
            <a:avLst/>
          </a:prstGeom>
          <a:solidFill>
            <a:srgbClr val="DBFCC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sz="1400" b="1" dirty="0">
                <a:solidFill>
                  <a:srgbClr val="000000"/>
                </a:solidFill>
              </a:rPr>
              <a:t>6 ЗЕТ (</a:t>
            </a:r>
            <a:r>
              <a:rPr lang="ru-RU" sz="1400" b="1" dirty="0" smtClean="0">
                <a:solidFill>
                  <a:srgbClr val="000000"/>
                </a:solidFill>
              </a:rPr>
              <a:t>18+18)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3212977"/>
            <a:ext cx="1440160" cy="18624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950" dirty="0" smtClean="0">
              <a:solidFill>
                <a:schemeClr val="tx1"/>
              </a:solidFill>
            </a:endParaRPr>
          </a:p>
          <a:p>
            <a:pPr algn="ctr"/>
            <a:endParaRPr lang="ru-RU" sz="950" dirty="0">
              <a:solidFill>
                <a:schemeClr val="tx1"/>
              </a:solidFill>
            </a:endParaRPr>
          </a:p>
          <a:p>
            <a:pPr algn="ctr"/>
            <a:endParaRPr lang="ru-RU" sz="950" dirty="0" smtClean="0">
              <a:solidFill>
                <a:schemeClr val="tx1"/>
              </a:solidFill>
            </a:endParaRPr>
          </a:p>
          <a:p>
            <a:pPr algn="ctr"/>
            <a:endParaRPr lang="ru-RU" sz="950" dirty="0" smtClean="0">
              <a:solidFill>
                <a:schemeClr val="tx1"/>
              </a:solidFill>
            </a:endParaRPr>
          </a:p>
          <a:p>
            <a:pPr algn="ctr"/>
            <a:r>
              <a:rPr lang="ru-RU" sz="950" dirty="0" smtClean="0">
                <a:solidFill>
                  <a:schemeClr val="tx1"/>
                </a:solidFill>
              </a:rPr>
              <a:t>за счет образовательных мероприятий (конференция, круглый стол, мастер-класс, дистанционное образование)</a:t>
            </a:r>
          </a:p>
          <a:p>
            <a:pPr algn="ctr"/>
            <a:endParaRPr lang="ru-RU" sz="950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4788024" y="3298094"/>
            <a:ext cx="1224136" cy="562954"/>
          </a:xfrm>
          <a:prstGeom prst="flowChartConnector">
            <a:avLst/>
          </a:prstGeom>
          <a:solidFill>
            <a:srgbClr val="DBFCC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14 </a:t>
            </a:r>
            <a:r>
              <a:rPr lang="ru-RU" sz="1400" b="1" dirty="0">
                <a:solidFill>
                  <a:srgbClr val="000000"/>
                </a:solidFill>
              </a:rPr>
              <a:t>ЗЕТ 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3528" y="2852936"/>
            <a:ext cx="2376264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23528" y="2974553"/>
            <a:ext cx="23042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FF000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  <a:ea typeface="Calibri"/>
                <a:cs typeface="Times New Roman" panose="02020603050405020304" pitchFamily="18" charset="0"/>
              </a:rPr>
              <a:t>Портал НМО</a:t>
            </a:r>
            <a:endParaRPr lang="ru-RU" sz="1400" dirty="0">
              <a:solidFill>
                <a:schemeClr val="dk1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+mn-lt"/>
                <a:ea typeface="Calibri"/>
                <a:cs typeface="Times New Roman" panose="02020603050405020304" pitchFamily="18" charset="0"/>
              </a:rPr>
              <a:t>www</a:t>
            </a:r>
            <a:r>
              <a:rPr lang="en-US" sz="1400" b="1" dirty="0">
                <a:solidFill>
                  <a:srgbClr val="0070C0"/>
                </a:solidFill>
                <a:latin typeface="+mn-lt"/>
                <a:ea typeface="Calibri"/>
                <a:cs typeface="Times New Roman" panose="02020603050405020304" pitchFamily="18" charset="0"/>
              </a:rPr>
              <a:t>. edu.rosminzdrav.ru</a:t>
            </a:r>
            <a:endParaRPr lang="ru-RU" sz="1400" b="1" dirty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dk1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Зарегистрироваться и получить доступ в личный кабинет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Отправить 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заявку в электронной форме</a:t>
            </a:r>
          </a:p>
          <a:p>
            <a:endParaRPr lang="ru-RU" sz="1200" dirty="0" smtClean="0">
              <a:solidFill>
                <a:schemeClr val="dk1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Принести </a:t>
            </a:r>
            <a:r>
              <a:rPr lang="ru-RU" sz="1200" b="1" dirty="0" smtClean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 заявку в первый день обучения с  подписью </a:t>
            </a:r>
            <a:r>
              <a:rPr lang="ru-RU" sz="1200" b="1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</a:rPr>
              <a:t>руководителя и печатью организации </a:t>
            </a:r>
          </a:p>
          <a:p>
            <a:endParaRPr lang="ru-RU" sz="1400" dirty="0">
              <a:solidFill>
                <a:schemeClr val="dk1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4208" y="2780928"/>
            <a:ext cx="2376264" cy="3096344"/>
          </a:xfrm>
          <a:prstGeom prst="roundRect">
            <a:avLst/>
          </a:prstGeom>
          <a:solidFill>
            <a:srgbClr val="DBFCC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516216" y="2780928"/>
            <a:ext cx="2243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+mn-lt"/>
                <a:ea typeface="Calibri"/>
                <a:cs typeface="Times New Roman" panose="02020603050405020304" pitchFamily="18" charset="0"/>
              </a:rPr>
              <a:t>Координационный </a:t>
            </a:r>
            <a:r>
              <a:rPr lang="ru-RU" sz="1400" dirty="0" smtClean="0">
                <a:solidFill>
                  <a:srgbClr val="FF0000"/>
                </a:solidFill>
                <a:latin typeface="+mn-lt"/>
                <a:ea typeface="Calibri"/>
                <a:cs typeface="Times New Roman" panose="02020603050405020304" pitchFamily="18" charset="0"/>
              </a:rPr>
              <a:t>Совет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/>
                <a:cs typeface="Times New Roman" panose="02020603050405020304" pitchFamily="18" charset="0"/>
              </a:rPr>
              <a:t>по развитию непрерывного медицинского и фармацевтического образования </a:t>
            </a:r>
            <a:endParaRPr lang="ru-RU" sz="1400" dirty="0" smtClean="0">
              <a:solidFill>
                <a:srgbClr val="FF000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+mn-lt"/>
                <a:ea typeface="Calibri"/>
                <a:cs typeface="Times New Roman" panose="02020603050405020304" pitchFamily="18" charset="0"/>
              </a:rPr>
              <a:t>www. </a:t>
            </a:r>
            <a:r>
              <a:rPr lang="en-US" sz="1400" b="1" dirty="0" smtClean="0">
                <a:solidFill>
                  <a:srgbClr val="0070C0"/>
                </a:solidFill>
                <a:latin typeface="+mn-lt"/>
                <a:ea typeface="Calibri"/>
                <a:cs typeface="Times New Roman" panose="02020603050405020304" pitchFamily="18" charset="0"/>
              </a:rPr>
              <a:t>sovetnmo.ru</a:t>
            </a:r>
            <a:endParaRPr lang="ru-RU" sz="1400" b="1" dirty="0" smtClean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+mn-lt"/>
                <a:ea typeface="Calibri"/>
                <a:cs typeface="Times New Roman" panose="02020603050405020304" pitchFamily="18" charset="0"/>
              </a:rPr>
              <a:t>Зарегистрироваться </a:t>
            </a:r>
            <a:r>
              <a:rPr lang="ru-RU" sz="1200" dirty="0">
                <a:latin typeface="+mn-lt"/>
                <a:ea typeface="Calibri"/>
                <a:cs typeface="Times New Roman" panose="02020603050405020304" pitchFamily="18" charset="0"/>
              </a:rPr>
              <a:t>и получить доступ в личный кабинет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  <a:ea typeface="Calibri"/>
                <a:cs typeface="Times New Roman" panose="02020603050405020304" pitchFamily="18" charset="0"/>
              </a:rPr>
              <a:t>Отправить </a:t>
            </a:r>
            <a:r>
              <a:rPr lang="ru-RU" sz="1200" dirty="0" smtClean="0">
                <a:latin typeface="+mn-lt"/>
                <a:ea typeface="Calibri"/>
                <a:cs typeface="Times New Roman" panose="02020603050405020304" pitchFamily="18" charset="0"/>
              </a:rPr>
              <a:t>заявку в электронной  форме на</a:t>
            </a:r>
          </a:p>
          <a:p>
            <a:pPr algn="ctr"/>
            <a:r>
              <a:rPr lang="en-US" sz="1200" b="1" dirty="0" smtClean="0">
                <a:latin typeface="+mn-lt"/>
                <a:ea typeface="Calibri"/>
                <a:cs typeface="Times New Roman" panose="02020603050405020304" pitchFamily="18" charset="0"/>
              </a:rPr>
              <a:t>mscbotkin@gmail.com</a:t>
            </a:r>
            <a:endParaRPr lang="ru-RU" sz="1200" b="1" dirty="0" smtClean="0">
              <a:latin typeface="+mn-lt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7825" y="5292497"/>
            <a:ext cx="316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 panose="02020603050405020304" pitchFamily="18" charset="0"/>
              </a:rPr>
              <a:t>1 ЗЕТ = 1 академическому часу</a:t>
            </a:r>
            <a:endParaRPr lang="ru-RU" sz="1200" dirty="0">
              <a:solidFill>
                <a:srgbClr val="0070C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8048" y="6155050"/>
            <a:ext cx="8209574" cy="487757"/>
          </a:xfrm>
          <a:prstGeom prst="roundRect">
            <a:avLst>
              <a:gd name="adj" fmla="val 44035"/>
            </a:avLst>
          </a:prstGeom>
          <a:gradFill>
            <a:gsLst>
              <a:gs pos="0">
                <a:srgbClr val="B8F888"/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5875">
            <a:solidFill>
              <a:srgbClr val="459B1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Вся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информация по начислению ЗЕТ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после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прохождения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цикла приходит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в личный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кабинет слушателя. Врач сам </a:t>
            </a:r>
            <a:r>
              <a:rPr lang="ru-RU" sz="1400" dirty="0">
                <a:ea typeface="Calibri"/>
                <a:cs typeface="Times New Roman" panose="02020603050405020304" pitchFamily="18" charset="0"/>
              </a:rPr>
              <a:t>формирует своё </a:t>
            </a:r>
            <a:r>
              <a:rPr lang="ru-RU" sz="1400" dirty="0" smtClean="0">
                <a:ea typeface="Calibri"/>
                <a:cs typeface="Times New Roman" panose="02020603050405020304" pitchFamily="18" charset="0"/>
              </a:rPr>
              <a:t>портфолио</a:t>
            </a:r>
            <a:endParaRPr lang="ru-RU" sz="1400" dirty="0"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382153" y="5949280"/>
            <a:ext cx="94503" cy="205770"/>
          </a:xfrm>
          <a:prstGeom prst="downArrow">
            <a:avLst/>
          </a:prstGeom>
          <a:solidFill>
            <a:srgbClr val="459B15"/>
          </a:solidFill>
          <a:ln>
            <a:solidFill>
              <a:srgbClr val="45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уговая стрелка 23"/>
          <p:cNvSpPr/>
          <p:nvPr/>
        </p:nvSpPr>
        <p:spPr>
          <a:xfrm flipH="1">
            <a:off x="1612565" y="2852936"/>
            <a:ext cx="2023331" cy="1462403"/>
          </a:xfrm>
          <a:prstGeom prst="circularArrow">
            <a:avLst>
              <a:gd name="adj1" fmla="val 13042"/>
              <a:gd name="adj2" fmla="val 1142319"/>
              <a:gd name="adj3" fmla="val 18334971"/>
              <a:gd name="adj4" fmla="val 11854493"/>
              <a:gd name="adj5" fmla="val 1898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Круговая стрелка 41"/>
          <p:cNvSpPr/>
          <p:nvPr/>
        </p:nvSpPr>
        <p:spPr>
          <a:xfrm>
            <a:off x="5436096" y="2780928"/>
            <a:ext cx="1796646" cy="1462403"/>
          </a:xfrm>
          <a:prstGeom prst="circularArrow">
            <a:avLst>
              <a:gd name="adj1" fmla="val 15516"/>
              <a:gd name="adj2" fmla="val 1239503"/>
              <a:gd name="adj3" fmla="val 17750313"/>
              <a:gd name="adj4" fmla="val 11854493"/>
              <a:gd name="adj5" fmla="val 1553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252599"/>
            <a:ext cx="8955147" cy="94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68" y="260648"/>
            <a:ext cx="865420" cy="907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8867" y="365755"/>
            <a:ext cx="4093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+mj-lt"/>
              </a:rPr>
              <a:t>ГБУЗ </a:t>
            </a:r>
            <a:r>
              <a:rPr lang="ru-RU" sz="1200" b="1" dirty="0" smtClean="0">
                <a:latin typeface="+mj-lt"/>
              </a:rPr>
              <a:t>«ГКБ </a:t>
            </a:r>
            <a:r>
              <a:rPr lang="ru-RU" sz="1200" b="1" dirty="0">
                <a:latin typeface="+mj-lt"/>
              </a:rPr>
              <a:t>им. С.П. Боткина </a:t>
            </a:r>
            <a:r>
              <a:rPr lang="ru-RU" sz="1200" b="1" dirty="0" smtClean="0">
                <a:latin typeface="+mj-lt"/>
              </a:rPr>
              <a:t>ДЗМ» с 14.10.2016 г</a:t>
            </a:r>
            <a:r>
              <a:rPr lang="ru-RU" sz="1200" b="1" dirty="0">
                <a:latin typeface="+mj-lt"/>
              </a:rPr>
              <a:t>. </a:t>
            </a:r>
            <a:endParaRPr lang="ru-RU" sz="1200" b="1" dirty="0" smtClean="0">
              <a:latin typeface="+mj-lt"/>
            </a:endParaRPr>
          </a:p>
          <a:p>
            <a:pPr lvl="0" algn="ctr"/>
            <a:r>
              <a:rPr lang="ru-RU" sz="1200" b="1" dirty="0" smtClean="0">
                <a:latin typeface="+mj-lt"/>
              </a:rPr>
              <a:t> аккредитована </a:t>
            </a:r>
            <a:r>
              <a:rPr lang="ru-RU" sz="1200" b="1" dirty="0">
                <a:latin typeface="+mj-lt"/>
              </a:rPr>
              <a:t>в системе непрерывного медицинского и фармацевтического образования </a:t>
            </a:r>
            <a:r>
              <a:rPr lang="ru-RU" sz="1200" b="1" dirty="0" smtClean="0">
                <a:latin typeface="+mj-lt"/>
              </a:rPr>
              <a:t>Минздрава </a:t>
            </a:r>
            <a:r>
              <a:rPr lang="ru-RU" sz="1200" b="1" dirty="0">
                <a:latin typeface="+mj-lt"/>
              </a:rPr>
              <a:t>России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07504" y="354381"/>
            <a:ext cx="4012049" cy="7703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5912679"/>
      </p:ext>
    </p:extLst>
  </p:cSld>
  <p:clrMapOvr>
    <a:masterClrMapping/>
  </p:clrMapOvr>
  <p:transition spd="slow" advClick="0" advTm="2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7992888" cy="21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lvl="0" algn="just"/>
            <a:r>
              <a:rPr lang="ru-RU" sz="2000" dirty="0" smtClean="0">
                <a:latin typeface="+mn-lt"/>
              </a:rPr>
              <a:t>На </a:t>
            </a:r>
            <a:r>
              <a:rPr lang="ru-RU" sz="2000" dirty="0">
                <a:latin typeface="+mn-lt"/>
              </a:rPr>
              <a:t>14.10.2016 г. </a:t>
            </a:r>
            <a:r>
              <a:rPr lang="ru-RU" sz="2000" b="1" dirty="0" smtClean="0">
                <a:latin typeface="+mn-lt"/>
              </a:rPr>
              <a:t>ГБУЗ </a:t>
            </a:r>
            <a:r>
              <a:rPr lang="ru-RU" sz="2000" b="1" dirty="0">
                <a:latin typeface="+mn-lt"/>
              </a:rPr>
              <a:t>ГКБ им. С.П. </a:t>
            </a:r>
            <a:r>
              <a:rPr lang="ru-RU" sz="2000" b="1" dirty="0" smtClean="0">
                <a:latin typeface="+mn-lt"/>
              </a:rPr>
              <a:t>Боткина </a:t>
            </a:r>
            <a:r>
              <a:rPr lang="ru-RU" sz="2000" dirty="0" smtClean="0">
                <a:latin typeface="+mn-lt"/>
              </a:rPr>
              <a:t>является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единственным</a:t>
            </a:r>
            <a:r>
              <a:rPr lang="ru-RU" sz="2000" dirty="0" smtClean="0">
                <a:latin typeface="+mn-lt"/>
              </a:rPr>
              <a:t> учреждением ДЗМ, получившим </a:t>
            </a:r>
            <a:r>
              <a:rPr lang="ru-RU" sz="2000" dirty="0">
                <a:latin typeface="+mn-lt"/>
              </a:rPr>
              <a:t>аккредитацию в системе непрерывного медицинского и фармацевтического образования Минздрава </a:t>
            </a:r>
            <a:r>
              <a:rPr lang="ru-RU" sz="2000" dirty="0" smtClean="0">
                <a:latin typeface="+mn-lt"/>
              </a:rPr>
              <a:t>России</a:t>
            </a:r>
            <a:endParaRPr lang="ru-RU" sz="2000" dirty="0"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620688"/>
            <a:ext cx="6862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2400" b="1" dirty="0" smtClean="0"/>
              <a:t>АККРЕДИТАЦИЯ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270892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 –  43 образовательные программы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18726" r="44979" b="38506"/>
          <a:stretch/>
        </p:blipFill>
        <p:spPr>
          <a:xfrm>
            <a:off x="1669811" y="3109031"/>
            <a:ext cx="5445364" cy="340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534218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979712" y="443835"/>
            <a:ext cx="5046247" cy="968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7" y="3810565"/>
            <a:ext cx="1369476" cy="1436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3D28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2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2141"/>
            </a:avLst>
          </a:prstGeom>
          <a:solidFill>
            <a:schemeClr val="bg1"/>
          </a:solidFill>
          <a:ln>
            <a:solidFill>
              <a:srgbClr val="B3D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179512" y="6158604"/>
            <a:ext cx="2660016" cy="51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23" y="404664"/>
            <a:ext cx="865420" cy="9076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9053" y="523573"/>
            <a:ext cx="7721379" cy="6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sz="2400" b="1" dirty="0" smtClean="0"/>
              <a:t>АЛГОРИТМ  РАБОТЫ НА ПОРТАЛЕ НМО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289" y="1296044"/>
            <a:ext cx="857819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Для зачисления на цикл  по дополнительной профессиональной программе повышения квалификации специалист должен:</a:t>
            </a:r>
          </a:p>
          <a:p>
            <a:pPr algn="ctr"/>
            <a:endParaRPr lang="ru-RU" sz="1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Зарегистрироваться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Портале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1600" dirty="0">
                <a:latin typeface="+mn-lt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  <a:hlinkClick r:id="rId6"/>
              </a:rPr>
              <a:t>edu.rosminzdrav.ru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Получить допуск в Личный кабинет.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индивидуальный цикл обучения по специальности 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в личном кабинете;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Выбрать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цикл по программе повышения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квалификации. </a:t>
            </a: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 Со списком образовательных программ можно 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ознакомиться, перейдя по ссылке: 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sz="1600" dirty="0">
                <a:latin typeface="+mn-lt"/>
                <a:cs typeface="Times New Roman" panose="02020603050405020304" pitchFamily="18" charset="0"/>
                <a:hlinkClick r:id="rId7"/>
              </a:rPr>
              <a:t>://botkinmoscow.ru/simcenter/training-courses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  <a:hlinkClick r:id="rId7"/>
              </a:rPr>
              <a:t>/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5.   Сформировать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, распечатать и подписать предварительную 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заявку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на выбранный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цикл;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6.   Согласовать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предварительную заявку у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работодателя;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7.   Направить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согласованную заявку на цикл в реализующую 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его организацию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8.   Получить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путевку на обучение и договор на оказание 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платных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услуг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из     образовательной организации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9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После прохождения цикла, слушателю приходит в личный кабинет вся 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информация по начислению ЗЕТ. Далее слушатель сам формирует своё портфолио.</a:t>
            </a:r>
          </a:p>
        </p:txBody>
      </p:sp>
      <p:pic>
        <p:nvPicPr>
          <p:cNvPr id="12" name="Picture 2" descr="C:\Users\VoytovaAU\Desktop\заяв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188" b="3798"/>
          <a:stretch/>
        </p:blipFill>
        <p:spPr bwMode="auto">
          <a:xfrm>
            <a:off x="6516216" y="2133600"/>
            <a:ext cx="2484437" cy="34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35080" y="6309320"/>
            <a:ext cx="2057400" cy="304800"/>
          </a:xfrm>
        </p:spPr>
        <p:txBody>
          <a:bodyPr/>
          <a:lstStyle/>
          <a:p>
            <a:fld id="{68B92128-B79B-41BF-900A-3699CD03779F}" type="slidenum"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88146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rterly earnings presentation">
  <a:themeElements>
    <a:clrScheme name="ms_fyqtrlyps_tp01019776 12">
      <a:dk1>
        <a:srgbClr val="000000"/>
      </a:dk1>
      <a:lt1>
        <a:srgbClr val="FFFFFF"/>
      </a:lt1>
      <a:dk2>
        <a:srgbClr val="CC0000"/>
      </a:dk2>
      <a:lt2>
        <a:srgbClr val="255D71"/>
      </a:lt2>
      <a:accent1>
        <a:srgbClr val="CCCCCC"/>
      </a:accent1>
      <a:accent2>
        <a:srgbClr val="5EC0D4"/>
      </a:accent2>
      <a:accent3>
        <a:srgbClr val="FFFFFF"/>
      </a:accent3>
      <a:accent4>
        <a:srgbClr val="000000"/>
      </a:accent4>
      <a:accent5>
        <a:srgbClr val="E2E2E2"/>
      </a:accent5>
      <a:accent6>
        <a:srgbClr val="54AEC0"/>
      </a:accent6>
      <a:hlink>
        <a:srgbClr val="666699"/>
      </a:hlink>
      <a:folHlink>
        <a:srgbClr val="AEDDE8"/>
      </a:folHlink>
    </a:clrScheme>
    <a:fontScheme name="ms_fyqtrlyps_tp0101977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_tp0101977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35BE9D-D73E-4DEF-8892-C52C7E4D33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Quarterly earnings presentation</Template>
  <TotalTime>6434</TotalTime>
  <Words>1607</Words>
  <Application>Microsoft Office PowerPoint</Application>
  <PresentationFormat>Экран (4:3)</PresentationFormat>
  <Paragraphs>289</Paragraphs>
  <Slides>25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Quarterly earnings presentation</vt:lpstr>
      <vt:lpstr>Acrobat Document</vt:lpstr>
      <vt:lpstr>Новая система непрерывного медицинского и фармацевтического образования в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медицинского персонала без опасности для пациента</dc:title>
  <dc:creator>User</dc:creator>
  <cp:lastModifiedBy>АсоноваНЯ</cp:lastModifiedBy>
  <cp:revision>573</cp:revision>
  <cp:lastPrinted>2016-12-12T13:48:49Z</cp:lastPrinted>
  <dcterms:created xsi:type="dcterms:W3CDTF">2016-09-03T06:19:03Z</dcterms:created>
  <dcterms:modified xsi:type="dcterms:W3CDTF">2017-04-05T08:14:11Z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TC010197761049</vt:lpwstr>
  </property>
</Properties>
</file>