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300" r:id="rId3"/>
    <p:sldId id="318" r:id="rId4"/>
    <p:sldId id="291" r:id="rId5"/>
    <p:sldId id="285" r:id="rId6"/>
    <p:sldId id="260" r:id="rId7"/>
    <p:sldId id="301" r:id="rId8"/>
    <p:sldId id="305" r:id="rId9"/>
    <p:sldId id="310" r:id="rId10"/>
    <p:sldId id="262" r:id="rId11"/>
    <p:sldId id="315" r:id="rId12"/>
    <p:sldId id="316" r:id="rId13"/>
    <p:sldId id="317" r:id="rId14"/>
    <p:sldId id="264" r:id="rId15"/>
    <p:sldId id="267" r:id="rId16"/>
    <p:sldId id="270" r:id="rId17"/>
    <p:sldId id="272" r:id="rId18"/>
    <p:sldId id="311" r:id="rId19"/>
    <p:sldId id="319" r:id="rId20"/>
    <p:sldId id="314" r:id="rId21"/>
    <p:sldId id="320" r:id="rId22"/>
    <p:sldId id="313" r:id="rId23"/>
    <p:sldId id="280" r:id="rId24"/>
    <p:sldId id="29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F95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1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3.xlsx"/><Relationship Id="rId2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4.xlsx"/><Relationship Id="rId2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Tabelle5.xlsx"/><Relationship Id="rId2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исходящее тестирование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Общая оценка</c:v>
                </c:pt>
                <c:pt idx="1">
                  <c:v>Базовые принципы ведения беременности и родов</c:v>
                </c:pt>
                <c:pt idx="2">
                  <c:v>Ведение осложненных родов</c:v>
                </c:pt>
                <c:pt idx="3">
                  <c:v>Экстренные и неотложные ситуации в акушерстве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3.6</c:v>
                </c:pt>
                <c:pt idx="1">
                  <c:v>4.2</c:v>
                </c:pt>
                <c:pt idx="2">
                  <c:v>3.4</c:v>
                </c:pt>
                <c:pt idx="3">
                  <c:v>3.2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итоговое 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Общая оценка</c:v>
                </c:pt>
                <c:pt idx="1">
                  <c:v>Базовые принципы ведения беременности и родов</c:v>
                </c:pt>
                <c:pt idx="2">
                  <c:v>Ведение осложненных родов</c:v>
                </c:pt>
                <c:pt idx="3">
                  <c:v>Экстренные и неотложные ситуации в акушерстве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4.8</c:v>
                </c:pt>
                <c:pt idx="1">
                  <c:v>4.9</c:v>
                </c:pt>
                <c:pt idx="2">
                  <c:v>4.8</c:v>
                </c:pt>
                <c:pt idx="3">
                  <c:v>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364776"/>
        <c:axId val="2127148472"/>
      </c:barChart>
      <c:catAx>
        <c:axId val="21073647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27148472"/>
        <c:crosses val="autoZero"/>
        <c:auto val="1"/>
        <c:lblAlgn val="ctr"/>
        <c:lblOffset val="100"/>
        <c:noMultiLvlLbl val="0"/>
      </c:catAx>
      <c:valAx>
        <c:axId val="2127148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364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ПК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ПК</c:v>
                </c:pt>
              </c:strCache>
            </c:strRef>
          </c:tx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72.5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741784"/>
        <c:axId val="-2115738808"/>
      </c:barChart>
      <c:catAx>
        <c:axId val="-2115741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5738808"/>
        <c:crosses val="autoZero"/>
        <c:auto val="1"/>
        <c:lblAlgn val="ctr"/>
        <c:lblOffset val="100"/>
        <c:noMultiLvlLbl val="0"/>
      </c:catAx>
      <c:valAx>
        <c:axId val="-2115738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57417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246632831671"/>
          <c:y val="0.0518832520727302"/>
          <c:w val="0.568797212023665"/>
          <c:h val="0.7351647323412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ПК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12.9</c:v>
                </c:pt>
                <c:pt idx="1">
                  <c:v>8.200000000000001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ПК</c:v>
                </c:pt>
              </c:strCache>
            </c:strRef>
          </c:tx>
          <c:invertIfNegative val="0"/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17.6</c:v>
                </c:pt>
                <c:pt idx="1">
                  <c:v>16.5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796840"/>
        <c:axId val="-2116793864"/>
      </c:barChart>
      <c:catAx>
        <c:axId val="-2116796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16793864"/>
        <c:crosses val="autoZero"/>
        <c:auto val="1"/>
        <c:lblAlgn val="ctr"/>
        <c:lblOffset val="100"/>
        <c:noMultiLvlLbl val="0"/>
      </c:catAx>
      <c:valAx>
        <c:axId val="-2116793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6796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30217758412632"/>
          <c:y val="0.0293692747865976"/>
          <c:w val="0.668015743289201"/>
          <c:h val="0.751827859355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 до ПК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правильные компрессии</c:v>
                </c:pt>
                <c:pt idx="1">
                  <c:v>правильные вентиляции</c:v>
                </c:pt>
                <c:pt idx="2">
                  <c:v>общее количество ошибок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31.0</c:v>
                </c:pt>
                <c:pt idx="1">
                  <c:v>28.0</c:v>
                </c:pt>
                <c:pt idx="2">
                  <c:v>51.0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Врачи после ПК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правильные компрессии</c:v>
                </c:pt>
                <c:pt idx="1">
                  <c:v>правильные вентиляции</c:v>
                </c:pt>
                <c:pt idx="2">
                  <c:v>общее количество ошибок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82.0</c:v>
                </c:pt>
                <c:pt idx="1">
                  <c:v>83.0</c:v>
                </c:pt>
                <c:pt idx="2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0424936"/>
        <c:axId val="-2116744760"/>
      </c:barChart>
      <c:catAx>
        <c:axId val="-21204249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744760"/>
        <c:crosses val="autoZero"/>
        <c:auto val="1"/>
        <c:lblAlgn val="ctr"/>
        <c:lblOffset val="100"/>
        <c:noMultiLvlLbl val="0"/>
      </c:catAx>
      <c:valAx>
        <c:axId val="-2116744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04249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До цикла ПК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правильные компрессии</c:v>
                </c:pt>
                <c:pt idx="1">
                  <c:v>правильные вентиляции</c:v>
                </c:pt>
                <c:pt idx="2">
                  <c:v>общее количество ошибок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61.0</c:v>
                </c:pt>
                <c:pt idx="1">
                  <c:v>60.0</c:v>
                </c:pt>
                <c:pt idx="2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После цикла ПК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правильные компрессии</c:v>
                </c:pt>
                <c:pt idx="1">
                  <c:v>правильные вентиляции</c:v>
                </c:pt>
                <c:pt idx="2">
                  <c:v>общее количество ошибок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85.0</c:v>
                </c:pt>
                <c:pt idx="1">
                  <c:v>89.0</c:v>
                </c:pt>
                <c:pt idx="2">
                  <c:v>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-2115642440"/>
        <c:axId val="-2115909064"/>
        <c:axId val="0"/>
      </c:bar3DChart>
      <c:catAx>
        <c:axId val="-211564244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5909064"/>
        <c:crosses val="autoZero"/>
        <c:auto val="1"/>
        <c:lblAlgn val="ctr"/>
        <c:lblOffset val="100"/>
        <c:noMultiLvlLbl val="0"/>
      </c:catAx>
      <c:valAx>
        <c:axId val="-2115909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56424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A4F03B-38AF-47C6-BE16-B53F50E53A79}" type="doc">
      <dgm:prSet loTypeId="urn:microsoft.com/office/officeart/2005/8/layout/radial4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970560E-3004-453A-9691-92C20062FE71}">
      <dgm:prSet phldrT="[Текст]" custT="1"/>
      <dgm:spPr/>
      <dgm:t>
        <a:bodyPr/>
        <a:lstStyle/>
        <a:p>
          <a:r>
            <a:rPr lang="ru-RU" sz="1400" b="1" smtClean="0"/>
            <a:t> Низкие          показатели        качества     медицинской       помощи</a:t>
          </a:r>
          <a:endParaRPr lang="ru-RU" sz="1400" b="1" dirty="0"/>
        </a:p>
      </dgm:t>
    </dgm:pt>
    <dgm:pt modelId="{B8E7B4A6-1BD2-40D0-938A-9DD41D227467}" type="parTrans" cxnId="{0996640E-02F3-413B-AC63-C1D24B0AE991}">
      <dgm:prSet/>
      <dgm:spPr/>
      <dgm:t>
        <a:bodyPr/>
        <a:lstStyle/>
        <a:p>
          <a:endParaRPr lang="ru-RU"/>
        </a:p>
      </dgm:t>
    </dgm:pt>
    <dgm:pt modelId="{F483269D-7B49-496E-B211-BDB037B6C0A3}" type="sibTrans" cxnId="{0996640E-02F3-413B-AC63-C1D24B0AE991}">
      <dgm:prSet/>
      <dgm:spPr/>
      <dgm:t>
        <a:bodyPr/>
        <a:lstStyle/>
        <a:p>
          <a:endParaRPr lang="ru-RU"/>
        </a:p>
      </dgm:t>
    </dgm:pt>
    <dgm:pt modelId="{B47499EA-95EC-41F0-89AD-963B6AA962C3}">
      <dgm:prSet phldrT="[Текст]" custT="1"/>
      <dgm:spPr/>
      <dgm:t>
        <a:bodyPr/>
        <a:lstStyle/>
        <a:p>
          <a:r>
            <a:rPr lang="ru-RU" sz="1400" b="1" smtClean="0"/>
            <a:t>Низкие           показатели безопасности медицинской     помощи</a:t>
          </a:r>
          <a:endParaRPr lang="ru-RU" sz="1400" b="1" dirty="0"/>
        </a:p>
      </dgm:t>
    </dgm:pt>
    <dgm:pt modelId="{0E9DF5C1-2262-40FC-9A9B-BC62C229A1BB}" type="parTrans" cxnId="{1A381F15-7BBD-4A3E-9EC6-F5A7FBEFBDAC}">
      <dgm:prSet/>
      <dgm:spPr/>
      <dgm:t>
        <a:bodyPr/>
        <a:lstStyle/>
        <a:p>
          <a:endParaRPr lang="ru-RU"/>
        </a:p>
      </dgm:t>
    </dgm:pt>
    <dgm:pt modelId="{A4F6C7E1-02B7-4401-A019-07495C414754}" type="sibTrans" cxnId="{1A381F15-7BBD-4A3E-9EC6-F5A7FBEFBDAC}">
      <dgm:prSet/>
      <dgm:spPr/>
      <dgm:t>
        <a:bodyPr/>
        <a:lstStyle/>
        <a:p>
          <a:endParaRPr lang="ru-RU"/>
        </a:p>
      </dgm:t>
    </dgm:pt>
    <dgm:pt modelId="{819F137E-5813-4315-90F0-998EC1C9FF56}">
      <dgm:prSet phldrT="[Текст]" custT="1"/>
      <dgm:spPr/>
      <dgm:t>
        <a:bodyPr/>
        <a:lstStyle/>
        <a:p>
          <a:r>
            <a:rPr lang="ru-RU" sz="1400" b="1" smtClean="0"/>
            <a:t>Неудовлетворённость пациентов </a:t>
          </a:r>
          <a:endParaRPr lang="ru-RU" sz="1400" b="1" dirty="0"/>
        </a:p>
      </dgm:t>
    </dgm:pt>
    <dgm:pt modelId="{AB6131E5-BF51-48A5-93BD-BDF6B8FB6040}" type="parTrans" cxnId="{EFC09EB3-108E-4904-8896-DE90C568E2E7}">
      <dgm:prSet/>
      <dgm:spPr/>
      <dgm:t>
        <a:bodyPr/>
        <a:lstStyle/>
        <a:p>
          <a:endParaRPr lang="ru-RU"/>
        </a:p>
      </dgm:t>
    </dgm:pt>
    <dgm:pt modelId="{EE199350-12A7-4C8C-AC2A-711AE91292B8}" type="sibTrans" cxnId="{EFC09EB3-108E-4904-8896-DE90C568E2E7}">
      <dgm:prSet/>
      <dgm:spPr/>
      <dgm:t>
        <a:bodyPr/>
        <a:lstStyle/>
        <a:p>
          <a:endParaRPr lang="ru-RU"/>
        </a:p>
      </dgm:t>
    </dgm:pt>
    <dgm:pt modelId="{B38CAF7A-AD3F-4C6A-9307-C4F0AF64DF56}">
      <dgm:prSet phldrT="[Текст]" custT="1"/>
      <dgm:spPr/>
      <dgm:t>
        <a:bodyPr/>
        <a:lstStyle/>
        <a:p>
          <a:r>
            <a:rPr lang="ru-RU" sz="1400" b="1" smtClean="0"/>
            <a:t>Внедрение        сложных   медицинских технологий</a:t>
          </a:r>
          <a:endParaRPr lang="ru-RU" sz="1400" b="1" dirty="0"/>
        </a:p>
      </dgm:t>
    </dgm:pt>
    <dgm:pt modelId="{53D0F40F-96D7-4ADE-9309-25BA06660EC4}" type="parTrans" cxnId="{5998C899-BE98-4BBA-9E93-EE3CC0F1F680}">
      <dgm:prSet/>
      <dgm:spPr/>
      <dgm:t>
        <a:bodyPr/>
        <a:lstStyle/>
        <a:p>
          <a:endParaRPr lang="ru-RU"/>
        </a:p>
      </dgm:t>
    </dgm:pt>
    <dgm:pt modelId="{1105014A-7ABF-48CB-A12B-15E51307DD71}" type="sibTrans" cxnId="{5998C899-BE98-4BBA-9E93-EE3CC0F1F680}">
      <dgm:prSet/>
      <dgm:spPr/>
      <dgm:t>
        <a:bodyPr/>
        <a:lstStyle/>
        <a:p>
          <a:endParaRPr lang="ru-RU"/>
        </a:p>
      </dgm:t>
    </dgm:pt>
    <dgm:pt modelId="{6063A985-9CCB-4714-B2D8-58090D594A10}">
      <dgm:prSet custT="1"/>
      <dgm:spPr/>
      <dgm:t>
        <a:bodyPr/>
        <a:lstStyle/>
        <a:p>
          <a:r>
            <a:rPr lang="ru-RU" sz="1400" b="1" smtClean="0"/>
            <a:t>Увеличение       объёмов    медицинской информации </a:t>
          </a:r>
          <a:endParaRPr lang="ru-RU" sz="1400" b="1" dirty="0"/>
        </a:p>
      </dgm:t>
    </dgm:pt>
    <dgm:pt modelId="{31E8E361-44D9-433E-AE5A-78395B61DE5A}" type="parTrans" cxnId="{3B839CDE-56F0-4C29-A377-50CB8A08390D}">
      <dgm:prSet/>
      <dgm:spPr/>
      <dgm:t>
        <a:bodyPr/>
        <a:lstStyle/>
        <a:p>
          <a:endParaRPr lang="ru-RU"/>
        </a:p>
      </dgm:t>
    </dgm:pt>
    <dgm:pt modelId="{F69B8967-B04E-467E-A665-E049560BAD4B}" type="sibTrans" cxnId="{3B839CDE-56F0-4C29-A377-50CB8A08390D}">
      <dgm:prSet/>
      <dgm:spPr/>
      <dgm:t>
        <a:bodyPr/>
        <a:lstStyle/>
        <a:p>
          <a:endParaRPr lang="ru-RU"/>
        </a:p>
      </dgm:t>
    </dgm:pt>
    <dgm:pt modelId="{8E0086F7-076F-4931-8962-B8B267802C45}">
      <dgm:prSet phldrT="[Текст]" custT="1"/>
      <dgm:spPr>
        <a:noFill/>
      </dgm:spPr>
      <dgm:t>
        <a:bodyPr/>
        <a:lstStyle/>
        <a:p>
          <a:endParaRPr lang="ru-RU" sz="1800" b="1" dirty="0">
            <a:solidFill>
              <a:schemeClr val="accent4">
                <a:lumMod val="50000"/>
              </a:schemeClr>
            </a:solidFill>
          </a:endParaRPr>
        </a:p>
      </dgm:t>
    </dgm:pt>
    <dgm:pt modelId="{8728AB45-C30F-43FA-A4CD-D4373C5E2DB3}" type="sibTrans" cxnId="{9369E3D6-4B3B-4449-84B0-459672A4D17C}">
      <dgm:prSet/>
      <dgm:spPr/>
      <dgm:t>
        <a:bodyPr/>
        <a:lstStyle/>
        <a:p>
          <a:endParaRPr lang="ru-RU"/>
        </a:p>
      </dgm:t>
    </dgm:pt>
    <dgm:pt modelId="{7019B18E-3CB9-455D-AAFF-0DBC86A5B2A8}" type="parTrans" cxnId="{9369E3D6-4B3B-4449-84B0-459672A4D17C}">
      <dgm:prSet/>
      <dgm:spPr/>
      <dgm:t>
        <a:bodyPr/>
        <a:lstStyle/>
        <a:p>
          <a:endParaRPr lang="ru-RU"/>
        </a:p>
      </dgm:t>
    </dgm:pt>
    <dgm:pt modelId="{41A48A06-6EB2-4905-900D-199EC827F771}" type="pres">
      <dgm:prSet presAssocID="{0EA4F03B-38AF-47C6-BE16-B53F50E53A7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01FF5D-CD1D-47EC-AE9D-673FBF045B9D}" type="pres">
      <dgm:prSet presAssocID="{8E0086F7-076F-4931-8962-B8B267802C45}" presName="centerShape" presStyleLbl="node0" presStyleIdx="0" presStyleCnt="1" custScaleX="139649" custScaleY="143793"/>
      <dgm:spPr/>
      <dgm:t>
        <a:bodyPr/>
        <a:lstStyle/>
        <a:p>
          <a:endParaRPr lang="ru-RU"/>
        </a:p>
      </dgm:t>
    </dgm:pt>
    <dgm:pt modelId="{D09CC0A4-817C-4E08-B43F-610FA10171F2}" type="pres">
      <dgm:prSet presAssocID="{B8E7B4A6-1BD2-40D0-938A-9DD41D227467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7BEC8FEB-B68D-49AD-8B1B-269D8734DCFF}" type="pres">
      <dgm:prSet presAssocID="{E970560E-3004-453A-9691-92C20062FE71}" presName="node" presStyleLbl="node1" presStyleIdx="0" presStyleCnt="5" custScaleX="10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D49F1-5971-4F3D-ABF2-1C0EB445EFDE}" type="pres">
      <dgm:prSet presAssocID="{0E9DF5C1-2262-40FC-9A9B-BC62C229A1BB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F96DE69C-A690-4CF4-96BA-C35436E3B2E5}" type="pres">
      <dgm:prSet presAssocID="{B47499EA-95EC-41F0-89AD-963B6AA962C3}" presName="node" presStyleLbl="node1" presStyleIdx="1" presStyleCnt="5" custScaleX="108651" custRadScaleRad="116179" custRadScaleInc="1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5378F0-6028-4672-965F-26A8486AF8EC}" type="pres">
      <dgm:prSet presAssocID="{AB6131E5-BF51-48A5-93BD-BDF6B8FB6040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1878856B-B88B-4361-9182-6F202D8C7C08}" type="pres">
      <dgm:prSet presAssocID="{819F137E-5813-4315-90F0-998EC1C9FF56}" presName="node" presStyleLbl="node1" presStyleIdx="2" presStyleCnt="5" custScaleX="10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18D90-BE07-489E-B3D1-EAD65EFB6364}" type="pres">
      <dgm:prSet presAssocID="{53D0F40F-96D7-4ADE-9309-25BA06660EC4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AB0486D5-8E72-479D-84A8-FB3E3CFF6582}" type="pres">
      <dgm:prSet presAssocID="{B38CAF7A-AD3F-4C6A-9307-C4F0AF64DF56}" presName="node" presStyleLbl="node1" presStyleIdx="3" presStyleCnt="5" custScaleX="108651" custRadScaleRad="115143" custRadScaleInc="1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410E3-8F17-4F11-962D-1A1DFB31B6AC}" type="pres">
      <dgm:prSet presAssocID="{31E8E361-44D9-433E-AE5A-78395B61DE5A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D582D6A1-BE07-4432-B68E-8F4A64491C76}" type="pres">
      <dgm:prSet presAssocID="{6063A985-9CCB-4714-B2D8-58090D594A10}" presName="node" presStyleLbl="node1" presStyleIdx="4" presStyleCnt="5" custScaleX="108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39CDE-56F0-4C29-A377-50CB8A08390D}" srcId="{8E0086F7-076F-4931-8962-B8B267802C45}" destId="{6063A985-9CCB-4714-B2D8-58090D594A10}" srcOrd="4" destOrd="0" parTransId="{31E8E361-44D9-433E-AE5A-78395B61DE5A}" sibTransId="{F69B8967-B04E-467E-A665-E049560BAD4B}"/>
    <dgm:cxn modelId="{89A7F6EF-E095-4241-BE3F-061197A7F9FD}" type="presOf" srcId="{8E0086F7-076F-4931-8962-B8B267802C45}" destId="{3601FF5D-CD1D-47EC-AE9D-673FBF045B9D}" srcOrd="0" destOrd="0" presId="urn:microsoft.com/office/officeart/2005/8/layout/radial4"/>
    <dgm:cxn modelId="{7017007B-EEEA-449E-9343-1C78F2ADB9DF}" type="presOf" srcId="{B8E7B4A6-1BD2-40D0-938A-9DD41D227467}" destId="{D09CC0A4-817C-4E08-B43F-610FA10171F2}" srcOrd="0" destOrd="0" presId="urn:microsoft.com/office/officeart/2005/8/layout/radial4"/>
    <dgm:cxn modelId="{80DB84A2-3EB6-4BF5-A0FD-3E5C79B999F3}" type="presOf" srcId="{31E8E361-44D9-433E-AE5A-78395B61DE5A}" destId="{11C410E3-8F17-4F11-962D-1A1DFB31B6AC}" srcOrd="0" destOrd="0" presId="urn:microsoft.com/office/officeart/2005/8/layout/radial4"/>
    <dgm:cxn modelId="{EFC09EB3-108E-4904-8896-DE90C568E2E7}" srcId="{8E0086F7-076F-4931-8962-B8B267802C45}" destId="{819F137E-5813-4315-90F0-998EC1C9FF56}" srcOrd="2" destOrd="0" parTransId="{AB6131E5-BF51-48A5-93BD-BDF6B8FB6040}" sibTransId="{EE199350-12A7-4C8C-AC2A-711AE91292B8}"/>
    <dgm:cxn modelId="{AB30981C-107E-4BC9-9102-6F2BAC5C9709}" type="presOf" srcId="{B38CAF7A-AD3F-4C6A-9307-C4F0AF64DF56}" destId="{AB0486D5-8E72-479D-84A8-FB3E3CFF6582}" srcOrd="0" destOrd="0" presId="urn:microsoft.com/office/officeart/2005/8/layout/radial4"/>
    <dgm:cxn modelId="{29048951-DDCE-4C41-BC3A-98C220E415E0}" type="presOf" srcId="{6063A985-9CCB-4714-B2D8-58090D594A10}" destId="{D582D6A1-BE07-4432-B68E-8F4A64491C76}" srcOrd="0" destOrd="0" presId="urn:microsoft.com/office/officeart/2005/8/layout/radial4"/>
    <dgm:cxn modelId="{F762F873-F379-4663-B9F5-00DDEB125B8F}" type="presOf" srcId="{0EA4F03B-38AF-47C6-BE16-B53F50E53A79}" destId="{41A48A06-6EB2-4905-900D-199EC827F771}" srcOrd="0" destOrd="0" presId="urn:microsoft.com/office/officeart/2005/8/layout/radial4"/>
    <dgm:cxn modelId="{36D1CA12-31E9-4AFD-BEFC-C451AA27369B}" type="presOf" srcId="{AB6131E5-BF51-48A5-93BD-BDF6B8FB6040}" destId="{BF5378F0-6028-4672-965F-26A8486AF8EC}" srcOrd="0" destOrd="0" presId="urn:microsoft.com/office/officeart/2005/8/layout/radial4"/>
    <dgm:cxn modelId="{1A381F15-7BBD-4A3E-9EC6-F5A7FBEFBDAC}" srcId="{8E0086F7-076F-4931-8962-B8B267802C45}" destId="{B47499EA-95EC-41F0-89AD-963B6AA962C3}" srcOrd="1" destOrd="0" parTransId="{0E9DF5C1-2262-40FC-9A9B-BC62C229A1BB}" sibTransId="{A4F6C7E1-02B7-4401-A019-07495C414754}"/>
    <dgm:cxn modelId="{4D231DD2-D0BF-491D-BEFF-6A005DEC1674}" type="presOf" srcId="{53D0F40F-96D7-4ADE-9309-25BA06660EC4}" destId="{76918D90-BE07-489E-B3D1-EAD65EFB6364}" srcOrd="0" destOrd="0" presId="urn:microsoft.com/office/officeart/2005/8/layout/radial4"/>
    <dgm:cxn modelId="{5241E467-76CC-419C-8A6C-66DFFB99CF68}" type="presOf" srcId="{0E9DF5C1-2262-40FC-9A9B-BC62C229A1BB}" destId="{FE2D49F1-5971-4F3D-ABF2-1C0EB445EFDE}" srcOrd="0" destOrd="0" presId="urn:microsoft.com/office/officeart/2005/8/layout/radial4"/>
    <dgm:cxn modelId="{43F385CA-0F7C-4562-B077-15AC085ECD1A}" type="presOf" srcId="{E970560E-3004-453A-9691-92C20062FE71}" destId="{7BEC8FEB-B68D-49AD-8B1B-269D8734DCFF}" srcOrd="0" destOrd="0" presId="urn:microsoft.com/office/officeart/2005/8/layout/radial4"/>
    <dgm:cxn modelId="{DD679405-E4D1-4C19-BB14-4C06FA835ED1}" type="presOf" srcId="{B47499EA-95EC-41F0-89AD-963B6AA962C3}" destId="{F96DE69C-A690-4CF4-96BA-C35436E3B2E5}" srcOrd="0" destOrd="0" presId="urn:microsoft.com/office/officeart/2005/8/layout/radial4"/>
    <dgm:cxn modelId="{054D0A55-2C63-45ED-A441-E9134B8C4C03}" type="presOf" srcId="{819F137E-5813-4315-90F0-998EC1C9FF56}" destId="{1878856B-B88B-4361-9182-6F202D8C7C08}" srcOrd="0" destOrd="0" presId="urn:microsoft.com/office/officeart/2005/8/layout/radial4"/>
    <dgm:cxn modelId="{9369E3D6-4B3B-4449-84B0-459672A4D17C}" srcId="{0EA4F03B-38AF-47C6-BE16-B53F50E53A79}" destId="{8E0086F7-076F-4931-8962-B8B267802C45}" srcOrd="0" destOrd="0" parTransId="{7019B18E-3CB9-455D-AAFF-0DBC86A5B2A8}" sibTransId="{8728AB45-C30F-43FA-A4CD-D4373C5E2DB3}"/>
    <dgm:cxn modelId="{5998C899-BE98-4BBA-9E93-EE3CC0F1F680}" srcId="{8E0086F7-076F-4931-8962-B8B267802C45}" destId="{B38CAF7A-AD3F-4C6A-9307-C4F0AF64DF56}" srcOrd="3" destOrd="0" parTransId="{53D0F40F-96D7-4ADE-9309-25BA06660EC4}" sibTransId="{1105014A-7ABF-48CB-A12B-15E51307DD71}"/>
    <dgm:cxn modelId="{0996640E-02F3-413B-AC63-C1D24B0AE991}" srcId="{8E0086F7-076F-4931-8962-B8B267802C45}" destId="{E970560E-3004-453A-9691-92C20062FE71}" srcOrd="0" destOrd="0" parTransId="{B8E7B4A6-1BD2-40D0-938A-9DD41D227467}" sibTransId="{F483269D-7B49-496E-B211-BDB037B6C0A3}"/>
    <dgm:cxn modelId="{937A1EB0-DFE1-44E7-B3E4-074CE1234D0C}" type="presParOf" srcId="{41A48A06-6EB2-4905-900D-199EC827F771}" destId="{3601FF5D-CD1D-47EC-AE9D-673FBF045B9D}" srcOrd="0" destOrd="0" presId="urn:microsoft.com/office/officeart/2005/8/layout/radial4"/>
    <dgm:cxn modelId="{457E8D09-3B57-45FC-A84F-C226D39C3D77}" type="presParOf" srcId="{41A48A06-6EB2-4905-900D-199EC827F771}" destId="{D09CC0A4-817C-4E08-B43F-610FA10171F2}" srcOrd="1" destOrd="0" presId="urn:microsoft.com/office/officeart/2005/8/layout/radial4"/>
    <dgm:cxn modelId="{D4B33FBF-7023-43EE-98C5-C0D14034F5B6}" type="presParOf" srcId="{41A48A06-6EB2-4905-900D-199EC827F771}" destId="{7BEC8FEB-B68D-49AD-8B1B-269D8734DCFF}" srcOrd="2" destOrd="0" presId="urn:microsoft.com/office/officeart/2005/8/layout/radial4"/>
    <dgm:cxn modelId="{9B80124B-1A12-4F89-B8AD-97095C6BE33C}" type="presParOf" srcId="{41A48A06-6EB2-4905-900D-199EC827F771}" destId="{FE2D49F1-5971-4F3D-ABF2-1C0EB445EFDE}" srcOrd="3" destOrd="0" presId="urn:microsoft.com/office/officeart/2005/8/layout/radial4"/>
    <dgm:cxn modelId="{5FC8BB31-CA4B-4F42-84C7-BADFCA1EC4D5}" type="presParOf" srcId="{41A48A06-6EB2-4905-900D-199EC827F771}" destId="{F96DE69C-A690-4CF4-96BA-C35436E3B2E5}" srcOrd="4" destOrd="0" presId="urn:microsoft.com/office/officeart/2005/8/layout/radial4"/>
    <dgm:cxn modelId="{CCE3DA7A-F9CE-46D1-B740-E7D7C605AFD1}" type="presParOf" srcId="{41A48A06-6EB2-4905-900D-199EC827F771}" destId="{BF5378F0-6028-4672-965F-26A8486AF8EC}" srcOrd="5" destOrd="0" presId="urn:microsoft.com/office/officeart/2005/8/layout/radial4"/>
    <dgm:cxn modelId="{AD3887E8-C30F-4184-8C9F-4C9FFB5A4429}" type="presParOf" srcId="{41A48A06-6EB2-4905-900D-199EC827F771}" destId="{1878856B-B88B-4361-9182-6F202D8C7C08}" srcOrd="6" destOrd="0" presId="urn:microsoft.com/office/officeart/2005/8/layout/radial4"/>
    <dgm:cxn modelId="{2B441186-E9A7-46EA-BCE3-A485A591DD22}" type="presParOf" srcId="{41A48A06-6EB2-4905-900D-199EC827F771}" destId="{76918D90-BE07-489E-B3D1-EAD65EFB6364}" srcOrd="7" destOrd="0" presId="urn:microsoft.com/office/officeart/2005/8/layout/radial4"/>
    <dgm:cxn modelId="{737DAFE9-99BF-4B2D-800E-253188063AA6}" type="presParOf" srcId="{41A48A06-6EB2-4905-900D-199EC827F771}" destId="{AB0486D5-8E72-479D-84A8-FB3E3CFF6582}" srcOrd="8" destOrd="0" presId="urn:microsoft.com/office/officeart/2005/8/layout/radial4"/>
    <dgm:cxn modelId="{2B441FAA-3AB6-48DA-89E9-A2FE0DBF943E}" type="presParOf" srcId="{41A48A06-6EB2-4905-900D-199EC827F771}" destId="{11C410E3-8F17-4F11-962D-1A1DFB31B6AC}" srcOrd="9" destOrd="0" presId="urn:microsoft.com/office/officeart/2005/8/layout/radial4"/>
    <dgm:cxn modelId="{9B0EB2DB-8D5D-4DF2-BD7F-2A857CC182A3}" type="presParOf" srcId="{41A48A06-6EB2-4905-900D-199EC827F771}" destId="{D582D6A1-BE07-4432-B68E-8F4A64491C76}" srcOrd="10" destOrd="0" presId="urn:microsoft.com/office/officeart/2005/8/layout/radial4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2EED8-C6CB-49F9-B0AE-64E84E92638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3FCB6140-D311-4F1B-B861-5B6FFFA7F7EA}">
      <dgm:prSet phldrT="[Текст]" custT="1"/>
      <dgm:spPr/>
      <dgm:t>
        <a:bodyPr/>
        <a:lstStyle/>
        <a:p>
          <a:r>
            <a:rPr lang="ru-RU" sz="2000" b="1" dirty="0" smtClean="0"/>
            <a:t>НЕПРЕРЫВНОСТЬ</a:t>
          </a:r>
          <a:endParaRPr lang="ru-RU" sz="2000" b="1" dirty="0"/>
        </a:p>
      </dgm:t>
    </dgm:pt>
    <dgm:pt modelId="{47A7B6FF-A95E-4218-A633-F84CA23E0BB2}" type="parTrans" cxnId="{4BA614C5-56B6-4EE3-8B68-D7104A9559A9}">
      <dgm:prSet/>
      <dgm:spPr/>
      <dgm:t>
        <a:bodyPr/>
        <a:lstStyle/>
        <a:p>
          <a:endParaRPr lang="ru-RU"/>
        </a:p>
      </dgm:t>
    </dgm:pt>
    <dgm:pt modelId="{FBB06626-3609-4227-9BDB-9B220E25BFC8}" type="sibTrans" cxnId="{4BA614C5-56B6-4EE3-8B68-D7104A9559A9}">
      <dgm:prSet/>
      <dgm:spPr/>
      <dgm:t>
        <a:bodyPr/>
        <a:lstStyle/>
        <a:p>
          <a:endParaRPr lang="ru-RU"/>
        </a:p>
      </dgm:t>
    </dgm:pt>
    <dgm:pt modelId="{85FE6B2B-B4C9-4A98-87DB-F6E8F6D2A580}">
      <dgm:prSet phldrT="[Текст]" custT="1"/>
      <dgm:spPr/>
      <dgm:t>
        <a:bodyPr/>
        <a:lstStyle/>
        <a:p>
          <a:r>
            <a:rPr lang="ru-RU" sz="2000" b="1" dirty="0" smtClean="0"/>
            <a:t>ДИСТАНЦИОННОСТЬ</a:t>
          </a:r>
          <a:endParaRPr lang="ru-RU" sz="2000" b="1" dirty="0"/>
        </a:p>
      </dgm:t>
    </dgm:pt>
    <dgm:pt modelId="{1993F275-A26E-4466-81D7-77FD049FBFE8}" type="parTrans" cxnId="{CD7ADA14-161E-49B0-BA1B-15A09FB7F11C}">
      <dgm:prSet/>
      <dgm:spPr/>
      <dgm:t>
        <a:bodyPr/>
        <a:lstStyle/>
        <a:p>
          <a:endParaRPr lang="ru-RU"/>
        </a:p>
      </dgm:t>
    </dgm:pt>
    <dgm:pt modelId="{7BF619FB-4804-489F-92AC-CDA8F7FC5721}" type="sibTrans" cxnId="{CD7ADA14-161E-49B0-BA1B-15A09FB7F11C}">
      <dgm:prSet/>
      <dgm:spPr/>
      <dgm:t>
        <a:bodyPr/>
        <a:lstStyle/>
        <a:p>
          <a:endParaRPr lang="ru-RU"/>
        </a:p>
      </dgm:t>
    </dgm:pt>
    <dgm:pt modelId="{B19D860D-911E-4E53-8479-B3FCE1843102}">
      <dgm:prSet phldrT="[Текст]" custT="1"/>
      <dgm:spPr/>
      <dgm:t>
        <a:bodyPr/>
        <a:lstStyle/>
        <a:p>
          <a:r>
            <a:rPr lang="ru-RU" sz="2000" b="1" dirty="0" smtClean="0"/>
            <a:t>ЭЛЕКТРОННЫЕ МОДУЛИ</a:t>
          </a:r>
          <a:endParaRPr lang="ru-RU" sz="2000" b="1" dirty="0"/>
        </a:p>
      </dgm:t>
    </dgm:pt>
    <dgm:pt modelId="{72AA5372-6837-4166-A10B-3A2A4E15EF78}" type="parTrans" cxnId="{D34F2BB2-F70C-4518-9AEA-61D4AE959F3A}">
      <dgm:prSet/>
      <dgm:spPr/>
      <dgm:t>
        <a:bodyPr/>
        <a:lstStyle/>
        <a:p>
          <a:endParaRPr lang="ru-RU"/>
        </a:p>
      </dgm:t>
    </dgm:pt>
    <dgm:pt modelId="{1B346EF4-0C0F-47C8-92D5-6E9203B1253A}" type="sibTrans" cxnId="{D34F2BB2-F70C-4518-9AEA-61D4AE959F3A}">
      <dgm:prSet/>
      <dgm:spPr/>
      <dgm:t>
        <a:bodyPr/>
        <a:lstStyle/>
        <a:p>
          <a:endParaRPr lang="ru-RU"/>
        </a:p>
      </dgm:t>
    </dgm:pt>
    <dgm:pt modelId="{4027F38D-1938-485A-BD26-6CABF65EB76E}">
      <dgm:prSet phldrT="[Текст]" custT="1"/>
      <dgm:spPr/>
      <dgm:t>
        <a:bodyPr/>
        <a:lstStyle/>
        <a:p>
          <a:r>
            <a:rPr lang="ru-RU" sz="2000" b="1" dirty="0" smtClean="0"/>
            <a:t>СИМУЛЯЦИОННЫЕ ТЕХНОЛОГИИ</a:t>
          </a:r>
          <a:endParaRPr lang="ru-RU" sz="2000" b="1" dirty="0"/>
        </a:p>
      </dgm:t>
    </dgm:pt>
    <dgm:pt modelId="{F2FF6EB5-E0E6-4771-BED7-66E9C81A34D0}" type="parTrans" cxnId="{DD259914-AD34-4FF3-B15A-2E773EBC7295}">
      <dgm:prSet/>
      <dgm:spPr/>
      <dgm:t>
        <a:bodyPr/>
        <a:lstStyle/>
        <a:p>
          <a:endParaRPr lang="ru-RU"/>
        </a:p>
      </dgm:t>
    </dgm:pt>
    <dgm:pt modelId="{FD16A167-13DC-42C6-89BB-024EF3D436E6}" type="sibTrans" cxnId="{DD259914-AD34-4FF3-B15A-2E773EBC7295}">
      <dgm:prSet/>
      <dgm:spPr/>
      <dgm:t>
        <a:bodyPr/>
        <a:lstStyle/>
        <a:p>
          <a:endParaRPr lang="ru-RU"/>
        </a:p>
      </dgm:t>
    </dgm:pt>
    <dgm:pt modelId="{903E7E09-B336-4639-B5BC-EE28E53A7351}" type="pres">
      <dgm:prSet presAssocID="{F6A2EED8-C6CB-49F9-B0AE-64E84E92638A}" presName="linearFlow" presStyleCnt="0">
        <dgm:presLayoutVars>
          <dgm:dir/>
          <dgm:resizeHandles val="exact"/>
        </dgm:presLayoutVars>
      </dgm:prSet>
      <dgm:spPr/>
    </dgm:pt>
    <dgm:pt modelId="{E26698C2-9F2E-4793-93BA-47B2A20A86B6}" type="pres">
      <dgm:prSet presAssocID="{3FCB6140-D311-4F1B-B861-5B6FFFA7F7EA}" presName="composite" presStyleCnt="0"/>
      <dgm:spPr/>
    </dgm:pt>
    <dgm:pt modelId="{49B1A481-81E0-4C78-B041-17CA317A9337}" type="pres">
      <dgm:prSet presAssocID="{3FCB6140-D311-4F1B-B861-5B6FFFA7F7EA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ADAA40F-C57F-4527-9318-EA861BCF7D71}" type="pres">
      <dgm:prSet presAssocID="{3FCB6140-D311-4F1B-B861-5B6FFFA7F7E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2AAD9-2947-4D0C-A163-DE7CF2CB39F6}" type="pres">
      <dgm:prSet presAssocID="{FBB06626-3609-4227-9BDB-9B220E25BFC8}" presName="spacing" presStyleCnt="0"/>
      <dgm:spPr/>
    </dgm:pt>
    <dgm:pt modelId="{08693A81-FDFE-43D3-994A-7CF613AC7D95}" type="pres">
      <dgm:prSet presAssocID="{85FE6B2B-B4C9-4A98-87DB-F6E8F6D2A580}" presName="composite" presStyleCnt="0"/>
      <dgm:spPr/>
    </dgm:pt>
    <dgm:pt modelId="{C40A7A91-5836-4002-9DF2-6409C3F0F38A}" type="pres">
      <dgm:prSet presAssocID="{85FE6B2B-B4C9-4A98-87DB-F6E8F6D2A580}" presName="imgShp" presStyleLbl="fgImgPlace1" presStyleIdx="1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04ED80BB-8714-476B-9DA8-DE2E81692DF5}" type="pres">
      <dgm:prSet presAssocID="{85FE6B2B-B4C9-4A98-87DB-F6E8F6D2A5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EFD5D-6BB9-4E22-8FBA-C2BE27F34695}" type="pres">
      <dgm:prSet presAssocID="{7BF619FB-4804-489F-92AC-CDA8F7FC5721}" presName="spacing" presStyleCnt="0"/>
      <dgm:spPr/>
    </dgm:pt>
    <dgm:pt modelId="{9A2150A7-ACFB-4680-9DAE-4C000DA759A0}" type="pres">
      <dgm:prSet presAssocID="{B19D860D-911E-4E53-8479-B3FCE1843102}" presName="composite" presStyleCnt="0"/>
      <dgm:spPr/>
    </dgm:pt>
    <dgm:pt modelId="{92808201-99BC-4F91-B2D6-6386CA002107}" type="pres">
      <dgm:prSet presAssocID="{B19D860D-911E-4E53-8479-B3FCE1843102}" presName="imgShp" presStyleLbl="fgImgPlace1" presStyleIdx="2" presStyleCnt="4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E6ED256-FD63-4906-907B-C0CE7FB536F2}" type="pres">
      <dgm:prSet presAssocID="{B19D860D-911E-4E53-8479-B3FCE184310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411CA-1D9D-4FFF-AADC-868E7AE36330}" type="pres">
      <dgm:prSet presAssocID="{1B346EF4-0C0F-47C8-92D5-6E9203B1253A}" presName="spacing" presStyleCnt="0"/>
      <dgm:spPr/>
    </dgm:pt>
    <dgm:pt modelId="{53A8D613-59D9-427B-BE8B-9A7DDE6814DD}" type="pres">
      <dgm:prSet presAssocID="{4027F38D-1938-485A-BD26-6CABF65EB76E}" presName="composite" presStyleCnt="0"/>
      <dgm:spPr/>
    </dgm:pt>
    <dgm:pt modelId="{F1BE3794-6248-4A06-89EA-CD986987BD2A}" type="pres">
      <dgm:prSet presAssocID="{4027F38D-1938-485A-BD26-6CABF65EB76E}" presName="imgShp" presStyleLbl="fgImgPlace1" presStyleIdx="3" presStyleCnt="4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A6C1B219-A4E9-4AFB-9CD7-139599486CB9}" type="pres">
      <dgm:prSet presAssocID="{4027F38D-1938-485A-BD26-6CABF65EB76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614C5-56B6-4EE3-8B68-D7104A9559A9}" srcId="{F6A2EED8-C6CB-49F9-B0AE-64E84E92638A}" destId="{3FCB6140-D311-4F1B-B861-5B6FFFA7F7EA}" srcOrd="0" destOrd="0" parTransId="{47A7B6FF-A95E-4218-A633-F84CA23E0BB2}" sibTransId="{FBB06626-3609-4227-9BDB-9B220E25BFC8}"/>
    <dgm:cxn modelId="{D9983BE0-2F76-484D-8A73-B1989DFE4966}" type="presOf" srcId="{3FCB6140-D311-4F1B-B861-5B6FFFA7F7EA}" destId="{8ADAA40F-C57F-4527-9318-EA861BCF7D71}" srcOrd="0" destOrd="0" presId="urn:microsoft.com/office/officeart/2005/8/layout/vList3#1"/>
    <dgm:cxn modelId="{D34F2BB2-F70C-4518-9AEA-61D4AE959F3A}" srcId="{F6A2EED8-C6CB-49F9-B0AE-64E84E92638A}" destId="{B19D860D-911E-4E53-8479-B3FCE1843102}" srcOrd="2" destOrd="0" parTransId="{72AA5372-6837-4166-A10B-3A2A4E15EF78}" sibTransId="{1B346EF4-0C0F-47C8-92D5-6E9203B1253A}"/>
    <dgm:cxn modelId="{E68541A0-C71D-4174-BA5B-1534DEFFE8E0}" type="presOf" srcId="{85FE6B2B-B4C9-4A98-87DB-F6E8F6D2A580}" destId="{04ED80BB-8714-476B-9DA8-DE2E81692DF5}" srcOrd="0" destOrd="0" presId="urn:microsoft.com/office/officeart/2005/8/layout/vList3#1"/>
    <dgm:cxn modelId="{2AB8D90C-0E72-4B0D-BB47-28D8AC7ACBE3}" type="presOf" srcId="{4027F38D-1938-485A-BD26-6CABF65EB76E}" destId="{A6C1B219-A4E9-4AFB-9CD7-139599486CB9}" srcOrd="0" destOrd="0" presId="urn:microsoft.com/office/officeart/2005/8/layout/vList3#1"/>
    <dgm:cxn modelId="{CD7ADA14-161E-49B0-BA1B-15A09FB7F11C}" srcId="{F6A2EED8-C6CB-49F9-B0AE-64E84E92638A}" destId="{85FE6B2B-B4C9-4A98-87DB-F6E8F6D2A580}" srcOrd="1" destOrd="0" parTransId="{1993F275-A26E-4466-81D7-77FD049FBFE8}" sibTransId="{7BF619FB-4804-489F-92AC-CDA8F7FC5721}"/>
    <dgm:cxn modelId="{231D87C7-9F22-4F50-8D7A-71B8C3BAABC8}" type="presOf" srcId="{B19D860D-911E-4E53-8479-B3FCE1843102}" destId="{5E6ED256-FD63-4906-907B-C0CE7FB536F2}" srcOrd="0" destOrd="0" presId="urn:microsoft.com/office/officeart/2005/8/layout/vList3#1"/>
    <dgm:cxn modelId="{DD259914-AD34-4FF3-B15A-2E773EBC7295}" srcId="{F6A2EED8-C6CB-49F9-B0AE-64E84E92638A}" destId="{4027F38D-1938-485A-BD26-6CABF65EB76E}" srcOrd="3" destOrd="0" parTransId="{F2FF6EB5-E0E6-4771-BED7-66E9C81A34D0}" sibTransId="{FD16A167-13DC-42C6-89BB-024EF3D436E6}"/>
    <dgm:cxn modelId="{58BD342C-786F-4E38-A624-46D8AE6FD189}" type="presOf" srcId="{F6A2EED8-C6CB-49F9-B0AE-64E84E92638A}" destId="{903E7E09-B336-4639-B5BC-EE28E53A7351}" srcOrd="0" destOrd="0" presId="urn:microsoft.com/office/officeart/2005/8/layout/vList3#1"/>
    <dgm:cxn modelId="{00CA59C0-A286-4B40-94A4-878E635DD292}" type="presParOf" srcId="{903E7E09-B336-4639-B5BC-EE28E53A7351}" destId="{E26698C2-9F2E-4793-93BA-47B2A20A86B6}" srcOrd="0" destOrd="0" presId="urn:microsoft.com/office/officeart/2005/8/layout/vList3#1"/>
    <dgm:cxn modelId="{7A175952-FD7A-4A6F-A06A-557AAECB7E75}" type="presParOf" srcId="{E26698C2-9F2E-4793-93BA-47B2A20A86B6}" destId="{49B1A481-81E0-4C78-B041-17CA317A9337}" srcOrd="0" destOrd="0" presId="urn:microsoft.com/office/officeart/2005/8/layout/vList3#1"/>
    <dgm:cxn modelId="{2C566C69-6FBA-40A2-A7D9-6A36B1637CFF}" type="presParOf" srcId="{E26698C2-9F2E-4793-93BA-47B2A20A86B6}" destId="{8ADAA40F-C57F-4527-9318-EA861BCF7D71}" srcOrd="1" destOrd="0" presId="urn:microsoft.com/office/officeart/2005/8/layout/vList3#1"/>
    <dgm:cxn modelId="{A796D7FF-850C-4CF8-B73B-9B5CA527AB1E}" type="presParOf" srcId="{903E7E09-B336-4639-B5BC-EE28E53A7351}" destId="{8D42AAD9-2947-4D0C-A163-DE7CF2CB39F6}" srcOrd="1" destOrd="0" presId="urn:microsoft.com/office/officeart/2005/8/layout/vList3#1"/>
    <dgm:cxn modelId="{9333A1F9-8F8B-4B9F-B500-ABB954D52E67}" type="presParOf" srcId="{903E7E09-B336-4639-B5BC-EE28E53A7351}" destId="{08693A81-FDFE-43D3-994A-7CF613AC7D95}" srcOrd="2" destOrd="0" presId="urn:microsoft.com/office/officeart/2005/8/layout/vList3#1"/>
    <dgm:cxn modelId="{F5C6D80A-55A1-4E93-B17D-2C82991EE9A9}" type="presParOf" srcId="{08693A81-FDFE-43D3-994A-7CF613AC7D95}" destId="{C40A7A91-5836-4002-9DF2-6409C3F0F38A}" srcOrd="0" destOrd="0" presId="urn:microsoft.com/office/officeart/2005/8/layout/vList3#1"/>
    <dgm:cxn modelId="{F6021209-B7C4-4BC6-B171-788EF6229499}" type="presParOf" srcId="{08693A81-FDFE-43D3-994A-7CF613AC7D95}" destId="{04ED80BB-8714-476B-9DA8-DE2E81692DF5}" srcOrd="1" destOrd="0" presId="urn:microsoft.com/office/officeart/2005/8/layout/vList3#1"/>
    <dgm:cxn modelId="{35EF6D71-0746-40CC-94AB-3018FA3B3DDE}" type="presParOf" srcId="{903E7E09-B336-4639-B5BC-EE28E53A7351}" destId="{5C5EFD5D-6BB9-4E22-8FBA-C2BE27F34695}" srcOrd="3" destOrd="0" presId="urn:microsoft.com/office/officeart/2005/8/layout/vList3#1"/>
    <dgm:cxn modelId="{E45CD7B4-4E9D-43C1-961C-7D6A9A1AB9B6}" type="presParOf" srcId="{903E7E09-B336-4639-B5BC-EE28E53A7351}" destId="{9A2150A7-ACFB-4680-9DAE-4C000DA759A0}" srcOrd="4" destOrd="0" presId="urn:microsoft.com/office/officeart/2005/8/layout/vList3#1"/>
    <dgm:cxn modelId="{E9F54D6F-8AA8-4D86-969B-B7045D968A71}" type="presParOf" srcId="{9A2150A7-ACFB-4680-9DAE-4C000DA759A0}" destId="{92808201-99BC-4F91-B2D6-6386CA002107}" srcOrd="0" destOrd="0" presId="urn:microsoft.com/office/officeart/2005/8/layout/vList3#1"/>
    <dgm:cxn modelId="{F77DA5E0-3B41-4562-963D-325E4F9F9C38}" type="presParOf" srcId="{9A2150A7-ACFB-4680-9DAE-4C000DA759A0}" destId="{5E6ED256-FD63-4906-907B-C0CE7FB536F2}" srcOrd="1" destOrd="0" presId="urn:microsoft.com/office/officeart/2005/8/layout/vList3#1"/>
    <dgm:cxn modelId="{FF0CF5D7-C4F1-4444-AC05-05660DB649AF}" type="presParOf" srcId="{903E7E09-B336-4639-B5BC-EE28E53A7351}" destId="{4B2411CA-1D9D-4FFF-AADC-868E7AE36330}" srcOrd="5" destOrd="0" presId="urn:microsoft.com/office/officeart/2005/8/layout/vList3#1"/>
    <dgm:cxn modelId="{0478FD4C-5B30-456E-B48A-0EE18E805C05}" type="presParOf" srcId="{903E7E09-B336-4639-B5BC-EE28E53A7351}" destId="{53A8D613-59D9-427B-BE8B-9A7DDE6814DD}" srcOrd="6" destOrd="0" presId="urn:microsoft.com/office/officeart/2005/8/layout/vList3#1"/>
    <dgm:cxn modelId="{146DC3E7-553F-43F6-9101-59F1E42F5AF2}" type="presParOf" srcId="{53A8D613-59D9-427B-BE8B-9A7DDE6814DD}" destId="{F1BE3794-6248-4A06-89EA-CD986987BD2A}" srcOrd="0" destOrd="0" presId="urn:microsoft.com/office/officeart/2005/8/layout/vList3#1"/>
    <dgm:cxn modelId="{14CFBFD7-81BC-4B9E-8D0A-1A06E3B55A94}" type="presParOf" srcId="{53A8D613-59D9-427B-BE8B-9A7DDE6814DD}" destId="{A6C1B219-A4E9-4AFB-9CD7-139599486CB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85F543-CBB4-4B7E-8B54-1C4A07E19CBA}" type="doc">
      <dgm:prSet loTypeId="urn:microsoft.com/office/officeart/2005/8/layout/hList3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F55D8D4-94BB-402B-B9B6-9B553C453BF6}">
      <dgm:prSet phldrT="[Текст]"/>
      <dgm:spPr/>
      <dgm:t>
        <a:bodyPr/>
        <a:lstStyle/>
        <a:p>
          <a:r>
            <a:rPr lang="ru-RU" dirty="0" smtClean="0"/>
            <a:t>Обучающий модуль</a:t>
          </a:r>
          <a:endParaRPr lang="ru-RU" dirty="0"/>
        </a:p>
      </dgm:t>
    </dgm:pt>
    <dgm:pt modelId="{125691F2-DB14-439B-B9B0-7CED40F47EE4}" type="parTrans" cxnId="{F144BAC6-4EBE-4464-8249-3C768E5DFAF5}">
      <dgm:prSet/>
      <dgm:spPr/>
      <dgm:t>
        <a:bodyPr/>
        <a:lstStyle/>
        <a:p>
          <a:endParaRPr lang="ru-RU"/>
        </a:p>
      </dgm:t>
    </dgm:pt>
    <dgm:pt modelId="{7285CCDC-1D44-492B-BE25-EAE74824C3C7}" type="sibTrans" cxnId="{F144BAC6-4EBE-4464-8249-3C768E5DFAF5}">
      <dgm:prSet/>
      <dgm:spPr/>
      <dgm:t>
        <a:bodyPr/>
        <a:lstStyle/>
        <a:p>
          <a:endParaRPr lang="ru-RU"/>
        </a:p>
      </dgm:t>
    </dgm:pt>
    <dgm:pt modelId="{FBC3F6AC-9F40-43FD-932A-0BFE883AB3DC}">
      <dgm:prSet phldrT="[Текст]"/>
      <dgm:spPr/>
      <dgm:t>
        <a:bodyPr/>
        <a:lstStyle/>
        <a:p>
          <a:endParaRPr lang="ru-RU" dirty="0"/>
        </a:p>
      </dgm:t>
    </dgm:pt>
    <dgm:pt modelId="{56E59C29-C2F2-4973-B76E-7061C24DD3BC}" type="parTrans" cxnId="{407C09E4-CC12-40D2-9352-113F9E30CE9C}">
      <dgm:prSet/>
      <dgm:spPr/>
      <dgm:t>
        <a:bodyPr/>
        <a:lstStyle/>
        <a:p>
          <a:endParaRPr lang="ru-RU"/>
        </a:p>
      </dgm:t>
    </dgm:pt>
    <dgm:pt modelId="{E993D8AD-ABBF-44AE-9BAF-F4EE56FCAD40}" type="sibTrans" cxnId="{407C09E4-CC12-40D2-9352-113F9E30CE9C}">
      <dgm:prSet/>
      <dgm:spPr/>
      <dgm:t>
        <a:bodyPr/>
        <a:lstStyle/>
        <a:p>
          <a:endParaRPr lang="ru-RU"/>
        </a:p>
      </dgm:t>
    </dgm:pt>
    <dgm:pt modelId="{A3420DDF-8C96-464D-BA3B-6E726736F367}">
      <dgm:prSet phldrT="[Текст]"/>
      <dgm:spPr/>
      <dgm:t>
        <a:bodyPr/>
        <a:lstStyle/>
        <a:p>
          <a:endParaRPr lang="ru-RU" dirty="0"/>
        </a:p>
      </dgm:t>
    </dgm:pt>
    <dgm:pt modelId="{B7C8B9B1-D4CA-4412-8777-21DA49A283EC}" type="parTrans" cxnId="{93736842-BBF7-4E6A-8DF3-0DA80A321DEB}">
      <dgm:prSet/>
      <dgm:spPr/>
      <dgm:t>
        <a:bodyPr/>
        <a:lstStyle/>
        <a:p>
          <a:endParaRPr lang="ru-RU"/>
        </a:p>
      </dgm:t>
    </dgm:pt>
    <dgm:pt modelId="{600285B5-8632-4F7E-BE4D-F455EFA7B7C0}" type="sibTrans" cxnId="{93736842-BBF7-4E6A-8DF3-0DA80A321DEB}">
      <dgm:prSet/>
      <dgm:spPr/>
      <dgm:t>
        <a:bodyPr/>
        <a:lstStyle/>
        <a:p>
          <a:endParaRPr lang="ru-RU"/>
        </a:p>
      </dgm:t>
    </dgm:pt>
    <dgm:pt modelId="{D55BBF1B-C40D-4D70-ADC7-04E068F2681C}">
      <dgm:prSet phldrT="[Текст]"/>
      <dgm:spPr/>
      <dgm:t>
        <a:bodyPr/>
        <a:lstStyle/>
        <a:p>
          <a:endParaRPr lang="ru-RU" dirty="0"/>
        </a:p>
      </dgm:t>
    </dgm:pt>
    <dgm:pt modelId="{D13BDC0E-21D3-49B5-8997-D98C74A371C2}" type="parTrans" cxnId="{B717EB43-4D0F-4FB0-8D20-684C804E5F15}">
      <dgm:prSet/>
      <dgm:spPr/>
      <dgm:t>
        <a:bodyPr/>
        <a:lstStyle/>
        <a:p>
          <a:endParaRPr lang="ru-RU"/>
        </a:p>
      </dgm:t>
    </dgm:pt>
    <dgm:pt modelId="{02A736CD-8AEC-479E-B441-CC5613C45124}" type="sibTrans" cxnId="{B717EB43-4D0F-4FB0-8D20-684C804E5F15}">
      <dgm:prSet/>
      <dgm:spPr/>
      <dgm:t>
        <a:bodyPr/>
        <a:lstStyle/>
        <a:p>
          <a:endParaRPr lang="ru-RU"/>
        </a:p>
      </dgm:t>
    </dgm:pt>
    <dgm:pt modelId="{F886689F-6571-4166-8991-25A78D66616F}" type="pres">
      <dgm:prSet presAssocID="{6285F543-CBB4-4B7E-8B54-1C4A07E19C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FEEBB5-8349-440B-99AF-1B6EF7FBA921}" type="pres">
      <dgm:prSet presAssocID="{5F55D8D4-94BB-402B-B9B6-9B553C453BF6}" presName="roof" presStyleLbl="dkBgShp" presStyleIdx="0" presStyleCnt="2" custScaleY="40739"/>
      <dgm:spPr/>
      <dgm:t>
        <a:bodyPr/>
        <a:lstStyle/>
        <a:p>
          <a:endParaRPr lang="ru-RU"/>
        </a:p>
      </dgm:t>
    </dgm:pt>
    <dgm:pt modelId="{5A6A1BF9-89BB-47BC-92E0-F57DAC44E2DD}" type="pres">
      <dgm:prSet presAssocID="{5F55D8D4-94BB-402B-B9B6-9B553C453BF6}" presName="pillars" presStyleCnt="0"/>
      <dgm:spPr/>
    </dgm:pt>
    <dgm:pt modelId="{1518A495-5CC9-49D4-B383-D7226820C881}" type="pres">
      <dgm:prSet presAssocID="{5F55D8D4-94BB-402B-B9B6-9B553C453BF6}" presName="pillar1" presStyleLbl="node1" presStyleIdx="0" presStyleCnt="3" custScaleY="116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B4E51-6D75-4ED3-B454-EFF95611CD67}" type="pres">
      <dgm:prSet presAssocID="{A3420DDF-8C96-464D-BA3B-6E726736F367}" presName="pillarX" presStyleLbl="node1" presStyleIdx="1" presStyleCnt="3" custScaleY="115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4211B-647B-4CE1-9DDA-F01B9E770F14}" type="pres">
      <dgm:prSet presAssocID="{D55BBF1B-C40D-4D70-ADC7-04E068F2681C}" presName="pillarX" presStyleLbl="node1" presStyleIdx="2" presStyleCnt="3" custScaleY="115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ACFB1-4B73-4F99-9597-F06BAA01E076}" type="pres">
      <dgm:prSet presAssocID="{5F55D8D4-94BB-402B-B9B6-9B553C453BF6}" presName="base" presStyleLbl="dkBgShp" presStyleIdx="1" presStyleCnt="2" custFlipVert="1" custScaleY="26195" custLinFactNeighborY="62057"/>
      <dgm:spPr/>
    </dgm:pt>
  </dgm:ptLst>
  <dgm:cxnLst>
    <dgm:cxn modelId="{93736842-BBF7-4E6A-8DF3-0DA80A321DEB}" srcId="{5F55D8D4-94BB-402B-B9B6-9B553C453BF6}" destId="{A3420DDF-8C96-464D-BA3B-6E726736F367}" srcOrd="1" destOrd="0" parTransId="{B7C8B9B1-D4CA-4412-8777-21DA49A283EC}" sibTransId="{600285B5-8632-4F7E-BE4D-F455EFA7B7C0}"/>
    <dgm:cxn modelId="{DA506AE7-95F6-4A80-B576-C503417835D7}" type="presOf" srcId="{5F55D8D4-94BB-402B-B9B6-9B553C453BF6}" destId="{93FEEBB5-8349-440B-99AF-1B6EF7FBA921}" srcOrd="0" destOrd="0" presId="urn:microsoft.com/office/officeart/2005/8/layout/hList3"/>
    <dgm:cxn modelId="{61FFA462-CDBD-46DB-ACE1-52450F36E14B}" type="presOf" srcId="{D55BBF1B-C40D-4D70-ADC7-04E068F2681C}" destId="{53B4211B-647B-4CE1-9DDA-F01B9E770F14}" srcOrd="0" destOrd="0" presId="urn:microsoft.com/office/officeart/2005/8/layout/hList3"/>
    <dgm:cxn modelId="{F144BAC6-4EBE-4464-8249-3C768E5DFAF5}" srcId="{6285F543-CBB4-4B7E-8B54-1C4A07E19CBA}" destId="{5F55D8D4-94BB-402B-B9B6-9B553C453BF6}" srcOrd="0" destOrd="0" parTransId="{125691F2-DB14-439B-B9B0-7CED40F47EE4}" sibTransId="{7285CCDC-1D44-492B-BE25-EAE74824C3C7}"/>
    <dgm:cxn modelId="{407C09E4-CC12-40D2-9352-113F9E30CE9C}" srcId="{5F55D8D4-94BB-402B-B9B6-9B553C453BF6}" destId="{FBC3F6AC-9F40-43FD-932A-0BFE883AB3DC}" srcOrd="0" destOrd="0" parTransId="{56E59C29-C2F2-4973-B76E-7061C24DD3BC}" sibTransId="{E993D8AD-ABBF-44AE-9BAF-F4EE56FCAD40}"/>
    <dgm:cxn modelId="{3C2B5572-A381-4A75-B6B9-B2706C3752A1}" type="presOf" srcId="{FBC3F6AC-9F40-43FD-932A-0BFE883AB3DC}" destId="{1518A495-5CC9-49D4-B383-D7226820C881}" srcOrd="0" destOrd="0" presId="urn:microsoft.com/office/officeart/2005/8/layout/hList3"/>
    <dgm:cxn modelId="{FEA2A1BA-3EC4-4AAF-8DC9-CE08AE40599B}" type="presOf" srcId="{6285F543-CBB4-4B7E-8B54-1C4A07E19CBA}" destId="{F886689F-6571-4166-8991-25A78D66616F}" srcOrd="0" destOrd="0" presId="urn:microsoft.com/office/officeart/2005/8/layout/hList3"/>
    <dgm:cxn modelId="{B717EB43-4D0F-4FB0-8D20-684C804E5F15}" srcId="{5F55D8D4-94BB-402B-B9B6-9B553C453BF6}" destId="{D55BBF1B-C40D-4D70-ADC7-04E068F2681C}" srcOrd="2" destOrd="0" parTransId="{D13BDC0E-21D3-49B5-8997-D98C74A371C2}" sibTransId="{02A736CD-8AEC-479E-B441-CC5613C45124}"/>
    <dgm:cxn modelId="{2852745E-7A89-4736-8482-464D7EEBFF1D}" type="presOf" srcId="{A3420DDF-8C96-464D-BA3B-6E726736F367}" destId="{D88B4E51-6D75-4ED3-B454-EFF95611CD67}" srcOrd="0" destOrd="0" presId="urn:microsoft.com/office/officeart/2005/8/layout/hList3"/>
    <dgm:cxn modelId="{06C18988-0857-4134-A193-50AEF30A4310}" type="presParOf" srcId="{F886689F-6571-4166-8991-25A78D66616F}" destId="{93FEEBB5-8349-440B-99AF-1B6EF7FBA921}" srcOrd="0" destOrd="0" presId="urn:microsoft.com/office/officeart/2005/8/layout/hList3"/>
    <dgm:cxn modelId="{A9D7081B-578C-4DD9-9AE4-2A266E0F9B29}" type="presParOf" srcId="{F886689F-6571-4166-8991-25A78D66616F}" destId="{5A6A1BF9-89BB-47BC-92E0-F57DAC44E2DD}" srcOrd="1" destOrd="0" presId="urn:microsoft.com/office/officeart/2005/8/layout/hList3"/>
    <dgm:cxn modelId="{A6EB87C8-FDBB-4313-A6C0-2036D3E2CC9B}" type="presParOf" srcId="{5A6A1BF9-89BB-47BC-92E0-F57DAC44E2DD}" destId="{1518A495-5CC9-49D4-B383-D7226820C881}" srcOrd="0" destOrd="0" presId="urn:microsoft.com/office/officeart/2005/8/layout/hList3"/>
    <dgm:cxn modelId="{8C59C4E8-F9E8-420C-BC14-4349C7303AF4}" type="presParOf" srcId="{5A6A1BF9-89BB-47BC-92E0-F57DAC44E2DD}" destId="{D88B4E51-6D75-4ED3-B454-EFF95611CD67}" srcOrd="1" destOrd="0" presId="urn:microsoft.com/office/officeart/2005/8/layout/hList3"/>
    <dgm:cxn modelId="{78AEDFFD-6FA8-4E6C-89FF-F2FA8C735628}" type="presParOf" srcId="{5A6A1BF9-89BB-47BC-92E0-F57DAC44E2DD}" destId="{53B4211B-647B-4CE1-9DDA-F01B9E770F14}" srcOrd="2" destOrd="0" presId="urn:microsoft.com/office/officeart/2005/8/layout/hList3"/>
    <dgm:cxn modelId="{D1F4306A-B56B-4355-9134-6A6161EA7EC8}" type="presParOf" srcId="{F886689F-6571-4166-8991-25A78D66616F}" destId="{BD7ACFB1-4B73-4F99-9597-F06BAA01E07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5F589A-AFDB-43EE-B912-6C2852A80E79}" type="doc">
      <dgm:prSet loTypeId="urn:microsoft.com/office/officeart/2005/8/layout/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AD86E6-D491-4321-BEA2-95B78A0DB74A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/>
            <a:t>I </a:t>
          </a:r>
          <a:r>
            <a:rPr lang="ru-RU" sz="2400" b="1" dirty="0" smtClean="0"/>
            <a:t>ЭТАП</a:t>
          </a:r>
          <a:endParaRPr lang="ru-RU" sz="2400" b="1" dirty="0"/>
        </a:p>
      </dgm:t>
    </dgm:pt>
    <dgm:pt modelId="{41E2A924-67E7-4562-AC11-6CCE4A146BAA}" type="parTrans" cxnId="{AADD49FD-161C-44A9-96EA-6BC4BA9AA6AA}">
      <dgm:prSet/>
      <dgm:spPr/>
      <dgm:t>
        <a:bodyPr/>
        <a:lstStyle/>
        <a:p>
          <a:endParaRPr lang="ru-RU"/>
        </a:p>
      </dgm:t>
    </dgm:pt>
    <dgm:pt modelId="{A329124C-8BF0-48B7-9915-896F077C2AF7}" type="sibTrans" cxnId="{AADD49FD-161C-44A9-96EA-6BC4BA9AA6AA}">
      <dgm:prSet/>
      <dgm:spPr/>
      <dgm:t>
        <a:bodyPr/>
        <a:lstStyle/>
        <a:p>
          <a:endParaRPr lang="ru-RU"/>
        </a:p>
      </dgm:t>
    </dgm:pt>
    <dgm:pt modelId="{E0969348-BEF3-4100-865B-DD256377362C}">
      <dgm:prSet phldrT="[Текст]" custT="1"/>
      <dgm:spPr/>
      <dgm:t>
        <a:bodyPr/>
        <a:lstStyle/>
        <a:p>
          <a:r>
            <a:rPr lang="ru-RU" sz="1400" b="1" dirty="0" smtClean="0"/>
            <a:t>Тестирование</a:t>
          </a:r>
          <a:endParaRPr lang="ru-RU" sz="1400" b="1" dirty="0"/>
        </a:p>
      </dgm:t>
    </dgm:pt>
    <dgm:pt modelId="{F3BEF034-89CC-46A5-91DF-9F548D269595}" type="parTrans" cxnId="{1617DAFE-0F23-48A4-91B5-132B80A3BB3E}">
      <dgm:prSet/>
      <dgm:spPr/>
      <dgm:t>
        <a:bodyPr/>
        <a:lstStyle/>
        <a:p>
          <a:endParaRPr lang="ru-RU"/>
        </a:p>
      </dgm:t>
    </dgm:pt>
    <dgm:pt modelId="{07186974-D16E-4BBA-9378-A5635EDD1F0D}" type="sibTrans" cxnId="{1617DAFE-0F23-48A4-91B5-132B80A3BB3E}">
      <dgm:prSet/>
      <dgm:spPr/>
      <dgm:t>
        <a:bodyPr/>
        <a:lstStyle/>
        <a:p>
          <a:endParaRPr lang="ru-RU"/>
        </a:p>
      </dgm:t>
    </dgm:pt>
    <dgm:pt modelId="{DB98B721-2E60-4F89-8789-43324E598DEF}">
      <dgm:prSet phldrT="[Текст]" custT="1"/>
      <dgm:spPr/>
      <dgm:t>
        <a:bodyPr/>
        <a:lstStyle/>
        <a:p>
          <a:r>
            <a:rPr lang="en-US" sz="2400" b="1" dirty="0" smtClean="0"/>
            <a:t>II </a:t>
          </a:r>
          <a:r>
            <a:rPr lang="ru-RU" sz="2400" b="1" dirty="0" smtClean="0"/>
            <a:t>ЭТАП</a:t>
          </a:r>
          <a:endParaRPr lang="ru-RU" sz="2400" b="1" dirty="0"/>
        </a:p>
      </dgm:t>
    </dgm:pt>
    <dgm:pt modelId="{F4394E67-269E-40E4-8A53-ED0D3DC8AE07}" type="parTrans" cxnId="{0A2D796E-353A-4DF7-8054-BB787FE7DCB9}">
      <dgm:prSet/>
      <dgm:spPr/>
      <dgm:t>
        <a:bodyPr/>
        <a:lstStyle/>
        <a:p>
          <a:endParaRPr lang="ru-RU"/>
        </a:p>
      </dgm:t>
    </dgm:pt>
    <dgm:pt modelId="{DAE2E969-F9B1-41EF-B681-E78D64481D4C}" type="sibTrans" cxnId="{0A2D796E-353A-4DF7-8054-BB787FE7DCB9}">
      <dgm:prSet/>
      <dgm:spPr/>
      <dgm:t>
        <a:bodyPr/>
        <a:lstStyle/>
        <a:p>
          <a:endParaRPr lang="ru-RU"/>
        </a:p>
      </dgm:t>
    </dgm:pt>
    <dgm:pt modelId="{5A1B90AE-31F1-44EF-8055-27A454D5C37C}">
      <dgm:prSet phldrT="[Текст]"/>
      <dgm:spPr/>
      <dgm:t>
        <a:bodyPr/>
        <a:lstStyle/>
        <a:p>
          <a:r>
            <a:rPr lang="ru-RU" b="1" i="0" dirty="0" smtClean="0">
              <a:solidFill>
                <a:srgbClr val="C00000"/>
              </a:solidFill>
            </a:rPr>
            <a:t>Решение </a:t>
          </a:r>
          <a:r>
            <a:rPr lang="ru-RU" b="1" i="0" dirty="0" err="1" smtClean="0">
              <a:solidFill>
                <a:srgbClr val="C00000"/>
              </a:solidFill>
            </a:rPr>
            <a:t>симуляционных</a:t>
          </a:r>
          <a:r>
            <a:rPr lang="ru-RU" b="1" i="0" dirty="0" smtClean="0">
              <a:solidFill>
                <a:srgbClr val="C00000"/>
              </a:solidFill>
            </a:rPr>
            <a:t> задач</a:t>
          </a:r>
          <a:endParaRPr lang="ru-RU" b="1" i="0" dirty="0">
            <a:solidFill>
              <a:srgbClr val="C00000"/>
            </a:solidFill>
          </a:endParaRPr>
        </a:p>
      </dgm:t>
    </dgm:pt>
    <dgm:pt modelId="{B5978239-74BC-4A39-88A4-F70DE12AECE0}" type="parTrans" cxnId="{02585B39-7993-4A7A-BF5C-D9BCE2977C94}">
      <dgm:prSet/>
      <dgm:spPr/>
      <dgm:t>
        <a:bodyPr/>
        <a:lstStyle/>
        <a:p>
          <a:endParaRPr lang="ru-RU"/>
        </a:p>
      </dgm:t>
    </dgm:pt>
    <dgm:pt modelId="{FEE15BBF-A499-4D1A-B8B9-56BD648EF2F9}" type="sibTrans" cxnId="{02585B39-7993-4A7A-BF5C-D9BCE2977C94}">
      <dgm:prSet/>
      <dgm:spPr/>
      <dgm:t>
        <a:bodyPr/>
        <a:lstStyle/>
        <a:p>
          <a:endParaRPr lang="ru-RU"/>
        </a:p>
      </dgm:t>
    </dgm:pt>
    <dgm:pt modelId="{ACC02E34-5D50-40C0-94AB-A1690C771A82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/>
            <a:t>III </a:t>
          </a:r>
          <a:r>
            <a:rPr lang="ru-RU" sz="2400" b="1" dirty="0" smtClean="0"/>
            <a:t>ЭТАП</a:t>
          </a:r>
          <a:endParaRPr lang="ru-RU" sz="2400" b="1" dirty="0"/>
        </a:p>
      </dgm:t>
    </dgm:pt>
    <dgm:pt modelId="{083F5CDD-193F-4628-BE96-F91F35912EE2}" type="parTrans" cxnId="{F6D7D215-4186-44A1-BEF1-B553D6BC3E21}">
      <dgm:prSet/>
      <dgm:spPr/>
      <dgm:t>
        <a:bodyPr/>
        <a:lstStyle/>
        <a:p>
          <a:endParaRPr lang="ru-RU"/>
        </a:p>
      </dgm:t>
    </dgm:pt>
    <dgm:pt modelId="{66FE14CB-AB3C-46F8-82DE-111525CFA6B9}" type="sibTrans" cxnId="{F6D7D215-4186-44A1-BEF1-B553D6BC3E21}">
      <dgm:prSet/>
      <dgm:spPr/>
      <dgm:t>
        <a:bodyPr/>
        <a:lstStyle/>
        <a:p>
          <a:endParaRPr lang="ru-RU"/>
        </a:p>
      </dgm:t>
    </dgm:pt>
    <dgm:pt modelId="{5F2E712E-64CD-40BE-B659-635D5A058DD6}">
      <dgm:prSet phldrT="[Текст]"/>
      <dgm:spPr/>
      <dgm:t>
        <a:bodyPr/>
        <a:lstStyle/>
        <a:p>
          <a:r>
            <a:rPr lang="ru-RU" b="1" dirty="0" smtClean="0"/>
            <a:t>Мини-кейсы</a:t>
          </a:r>
          <a:endParaRPr lang="ru-RU" b="1" dirty="0"/>
        </a:p>
      </dgm:t>
    </dgm:pt>
    <dgm:pt modelId="{257FD001-0AB6-4883-8ECD-534F4A375FAD}" type="parTrans" cxnId="{F7A43796-035E-4A7C-B4E3-FA38CD1264E6}">
      <dgm:prSet/>
      <dgm:spPr/>
      <dgm:t>
        <a:bodyPr/>
        <a:lstStyle/>
        <a:p>
          <a:endParaRPr lang="ru-RU"/>
        </a:p>
      </dgm:t>
    </dgm:pt>
    <dgm:pt modelId="{7ED07A3C-D367-4C99-816A-1F904E1ED229}" type="sibTrans" cxnId="{F7A43796-035E-4A7C-B4E3-FA38CD1264E6}">
      <dgm:prSet/>
      <dgm:spPr/>
      <dgm:t>
        <a:bodyPr/>
        <a:lstStyle/>
        <a:p>
          <a:endParaRPr lang="ru-RU"/>
        </a:p>
      </dgm:t>
    </dgm:pt>
    <dgm:pt modelId="{2A59D9B2-E525-41F9-8671-89DDA62C9061}" type="pres">
      <dgm:prSet presAssocID="{845F589A-AFDB-43EE-B912-6C2852A80E7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A6E3B5-6322-4760-ACFC-22A481217BA5}" type="pres">
      <dgm:prSet presAssocID="{2DAD86E6-D491-4321-BEA2-95B78A0DB74A}" presName="composite" presStyleCnt="0"/>
      <dgm:spPr/>
    </dgm:pt>
    <dgm:pt modelId="{C976B163-48DA-457B-9204-B7C029288374}" type="pres">
      <dgm:prSet presAssocID="{2DAD86E6-D491-4321-BEA2-95B78A0DB74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D0DE9-85A4-4733-B844-99249E0716AD}" type="pres">
      <dgm:prSet presAssocID="{2DAD86E6-D491-4321-BEA2-95B78A0DB74A}" presName="parSh" presStyleLbl="node1" presStyleIdx="0" presStyleCnt="3" custScaleX="117151" custScaleY="183646"/>
      <dgm:spPr/>
      <dgm:t>
        <a:bodyPr/>
        <a:lstStyle/>
        <a:p>
          <a:endParaRPr lang="ru-RU"/>
        </a:p>
      </dgm:t>
    </dgm:pt>
    <dgm:pt modelId="{D47E7944-1877-4FFF-A3E0-E6E5CA4C704D}" type="pres">
      <dgm:prSet presAssocID="{2DAD86E6-D491-4321-BEA2-95B78A0DB74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79F14-1E55-4A0E-8BA4-676AEB5E44D3}" type="pres">
      <dgm:prSet presAssocID="{A329124C-8BF0-48B7-9915-896F077C2AF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7BBC8151-A51A-4E52-B4AB-8FCBE0A7E82F}" type="pres">
      <dgm:prSet presAssocID="{A329124C-8BF0-48B7-9915-896F077C2AF7}" presName="connTx" presStyleLbl="sibTrans2D1" presStyleIdx="0" presStyleCnt="2"/>
      <dgm:spPr/>
      <dgm:t>
        <a:bodyPr/>
        <a:lstStyle/>
        <a:p>
          <a:endParaRPr lang="ru-RU"/>
        </a:p>
      </dgm:t>
    </dgm:pt>
    <dgm:pt modelId="{5ACAFF44-EE6B-40FE-A380-BBC78D3B1807}" type="pres">
      <dgm:prSet presAssocID="{DB98B721-2E60-4F89-8789-43324E598DEF}" presName="composite" presStyleCnt="0"/>
      <dgm:spPr/>
    </dgm:pt>
    <dgm:pt modelId="{F0320C09-F278-4147-9873-EBB63D6A9E3B}" type="pres">
      <dgm:prSet presAssocID="{DB98B721-2E60-4F89-8789-43324E598DE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0636F-1889-4CE7-9ABA-678A1A95FC7F}" type="pres">
      <dgm:prSet presAssocID="{DB98B721-2E60-4F89-8789-43324E598DEF}" presName="parSh" presStyleLbl="node1" presStyleIdx="1" presStyleCnt="3" custScaleX="119311" custScaleY="202556"/>
      <dgm:spPr/>
      <dgm:t>
        <a:bodyPr/>
        <a:lstStyle/>
        <a:p>
          <a:endParaRPr lang="ru-RU"/>
        </a:p>
      </dgm:t>
    </dgm:pt>
    <dgm:pt modelId="{9E448C28-6A87-4421-85A4-52DE9297C82F}" type="pres">
      <dgm:prSet presAssocID="{DB98B721-2E60-4F89-8789-43324E598DEF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08A03-2E0E-4256-8C5E-2D302DB874F5}" type="pres">
      <dgm:prSet presAssocID="{DAE2E969-F9B1-41EF-B681-E78D64481D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892C4AAB-8D6D-4EEA-85BD-2412A3B7A89A}" type="pres">
      <dgm:prSet presAssocID="{DAE2E969-F9B1-41EF-B681-E78D64481D4C}" presName="connTx" presStyleLbl="sibTrans2D1" presStyleIdx="1" presStyleCnt="2"/>
      <dgm:spPr/>
      <dgm:t>
        <a:bodyPr/>
        <a:lstStyle/>
        <a:p>
          <a:endParaRPr lang="ru-RU"/>
        </a:p>
      </dgm:t>
    </dgm:pt>
    <dgm:pt modelId="{5AABB09B-119C-49A1-933D-831429BE6180}" type="pres">
      <dgm:prSet presAssocID="{ACC02E34-5D50-40C0-94AB-A1690C771A82}" presName="composite" presStyleCnt="0"/>
      <dgm:spPr/>
    </dgm:pt>
    <dgm:pt modelId="{5F81DDB9-0B5F-4025-BD46-25B9EDAE4452}" type="pres">
      <dgm:prSet presAssocID="{ACC02E34-5D50-40C0-94AB-A1690C771A8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B73BE-2767-4529-90DD-5549896BA44E}" type="pres">
      <dgm:prSet presAssocID="{ACC02E34-5D50-40C0-94AB-A1690C771A82}" presName="parSh" presStyleLbl="node1" presStyleIdx="2" presStyleCnt="3" custScaleX="111921" custScaleY="197370" custLinFactNeighborX="1545" custLinFactNeighborY="-2364"/>
      <dgm:spPr/>
      <dgm:t>
        <a:bodyPr/>
        <a:lstStyle/>
        <a:p>
          <a:endParaRPr lang="ru-RU"/>
        </a:p>
      </dgm:t>
    </dgm:pt>
    <dgm:pt modelId="{A03D4051-6AD9-458B-9856-C4AB5BA185BC}" type="pres">
      <dgm:prSet presAssocID="{ACC02E34-5D50-40C0-94AB-A1690C771A8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85BEDC-F4B1-47D4-88CC-8465555B7998}" type="presOf" srcId="{DAE2E969-F9B1-41EF-B681-E78D64481D4C}" destId="{0BE08A03-2E0E-4256-8C5E-2D302DB874F5}" srcOrd="0" destOrd="0" presId="urn:microsoft.com/office/officeart/2005/8/layout/process3"/>
    <dgm:cxn modelId="{583C0733-FB67-4144-BFF9-7F56EDFCFA7D}" type="presOf" srcId="{DB98B721-2E60-4F89-8789-43324E598DEF}" destId="{7690636F-1889-4CE7-9ABA-678A1A95FC7F}" srcOrd="1" destOrd="0" presId="urn:microsoft.com/office/officeart/2005/8/layout/process3"/>
    <dgm:cxn modelId="{FAE8BDD2-5808-4A84-B669-3E75B45269FB}" type="presOf" srcId="{ACC02E34-5D50-40C0-94AB-A1690C771A82}" destId="{288B73BE-2767-4529-90DD-5549896BA44E}" srcOrd="1" destOrd="0" presId="urn:microsoft.com/office/officeart/2005/8/layout/process3"/>
    <dgm:cxn modelId="{1DBBB69F-32AB-4225-8A50-D5BEDC96FAEA}" type="presOf" srcId="{2DAD86E6-D491-4321-BEA2-95B78A0DB74A}" destId="{C976B163-48DA-457B-9204-B7C029288374}" srcOrd="0" destOrd="0" presId="urn:microsoft.com/office/officeart/2005/8/layout/process3"/>
    <dgm:cxn modelId="{F7A43796-035E-4A7C-B4E3-FA38CD1264E6}" srcId="{ACC02E34-5D50-40C0-94AB-A1690C771A82}" destId="{5F2E712E-64CD-40BE-B659-635D5A058DD6}" srcOrd="0" destOrd="0" parTransId="{257FD001-0AB6-4883-8ECD-534F4A375FAD}" sibTransId="{7ED07A3C-D367-4C99-816A-1F904E1ED229}"/>
    <dgm:cxn modelId="{0A2D796E-353A-4DF7-8054-BB787FE7DCB9}" srcId="{845F589A-AFDB-43EE-B912-6C2852A80E79}" destId="{DB98B721-2E60-4F89-8789-43324E598DEF}" srcOrd="1" destOrd="0" parTransId="{F4394E67-269E-40E4-8A53-ED0D3DC8AE07}" sibTransId="{DAE2E969-F9B1-41EF-B681-E78D64481D4C}"/>
    <dgm:cxn modelId="{AADD49FD-161C-44A9-96EA-6BC4BA9AA6AA}" srcId="{845F589A-AFDB-43EE-B912-6C2852A80E79}" destId="{2DAD86E6-D491-4321-BEA2-95B78A0DB74A}" srcOrd="0" destOrd="0" parTransId="{41E2A924-67E7-4562-AC11-6CCE4A146BAA}" sibTransId="{A329124C-8BF0-48B7-9915-896F077C2AF7}"/>
    <dgm:cxn modelId="{6467B57C-035F-4D17-B647-EC7F8C39B3E1}" type="presOf" srcId="{5F2E712E-64CD-40BE-B659-635D5A058DD6}" destId="{A03D4051-6AD9-458B-9856-C4AB5BA185BC}" srcOrd="0" destOrd="0" presId="urn:microsoft.com/office/officeart/2005/8/layout/process3"/>
    <dgm:cxn modelId="{B755E994-390F-40D9-94EB-C9A76ECA68EC}" type="presOf" srcId="{DB98B721-2E60-4F89-8789-43324E598DEF}" destId="{F0320C09-F278-4147-9873-EBB63D6A9E3B}" srcOrd="0" destOrd="0" presId="urn:microsoft.com/office/officeart/2005/8/layout/process3"/>
    <dgm:cxn modelId="{283B2FCB-2385-4313-99E1-32D0CE375D85}" type="presOf" srcId="{A329124C-8BF0-48B7-9915-896F077C2AF7}" destId="{7BBC8151-A51A-4E52-B4AB-8FCBE0A7E82F}" srcOrd="1" destOrd="0" presId="urn:microsoft.com/office/officeart/2005/8/layout/process3"/>
    <dgm:cxn modelId="{D04D5403-D46F-4E24-A314-5C9D8663C349}" type="presOf" srcId="{2DAD86E6-D491-4321-BEA2-95B78A0DB74A}" destId="{F57D0DE9-85A4-4733-B844-99249E0716AD}" srcOrd="1" destOrd="0" presId="urn:microsoft.com/office/officeart/2005/8/layout/process3"/>
    <dgm:cxn modelId="{DB811AF1-D8F1-40AF-9739-EDBA3EBBC684}" type="presOf" srcId="{E0969348-BEF3-4100-865B-DD256377362C}" destId="{D47E7944-1877-4FFF-A3E0-E6E5CA4C704D}" srcOrd="0" destOrd="0" presId="urn:microsoft.com/office/officeart/2005/8/layout/process3"/>
    <dgm:cxn modelId="{30848FD8-4929-4EE5-8800-E94FFBC5C901}" type="presOf" srcId="{5A1B90AE-31F1-44EF-8055-27A454D5C37C}" destId="{9E448C28-6A87-4421-85A4-52DE9297C82F}" srcOrd="0" destOrd="0" presId="urn:microsoft.com/office/officeart/2005/8/layout/process3"/>
    <dgm:cxn modelId="{020F8D8E-23BC-4E63-9938-D150A9C56FDA}" type="presOf" srcId="{A329124C-8BF0-48B7-9915-896F077C2AF7}" destId="{56E79F14-1E55-4A0E-8BA4-676AEB5E44D3}" srcOrd="0" destOrd="0" presId="urn:microsoft.com/office/officeart/2005/8/layout/process3"/>
    <dgm:cxn modelId="{43201811-460C-4763-9ADA-0EF851C7DA33}" type="presOf" srcId="{845F589A-AFDB-43EE-B912-6C2852A80E79}" destId="{2A59D9B2-E525-41F9-8671-89DDA62C9061}" srcOrd="0" destOrd="0" presId="urn:microsoft.com/office/officeart/2005/8/layout/process3"/>
    <dgm:cxn modelId="{1617DAFE-0F23-48A4-91B5-132B80A3BB3E}" srcId="{2DAD86E6-D491-4321-BEA2-95B78A0DB74A}" destId="{E0969348-BEF3-4100-865B-DD256377362C}" srcOrd="0" destOrd="0" parTransId="{F3BEF034-89CC-46A5-91DF-9F548D269595}" sibTransId="{07186974-D16E-4BBA-9378-A5635EDD1F0D}"/>
    <dgm:cxn modelId="{02585B39-7993-4A7A-BF5C-D9BCE2977C94}" srcId="{DB98B721-2E60-4F89-8789-43324E598DEF}" destId="{5A1B90AE-31F1-44EF-8055-27A454D5C37C}" srcOrd="0" destOrd="0" parTransId="{B5978239-74BC-4A39-88A4-F70DE12AECE0}" sibTransId="{FEE15BBF-A499-4D1A-B8B9-56BD648EF2F9}"/>
    <dgm:cxn modelId="{F6D7D215-4186-44A1-BEF1-B553D6BC3E21}" srcId="{845F589A-AFDB-43EE-B912-6C2852A80E79}" destId="{ACC02E34-5D50-40C0-94AB-A1690C771A82}" srcOrd="2" destOrd="0" parTransId="{083F5CDD-193F-4628-BE96-F91F35912EE2}" sibTransId="{66FE14CB-AB3C-46F8-82DE-111525CFA6B9}"/>
    <dgm:cxn modelId="{AA121C0A-B5FB-4139-AE71-F3FB0F0A5EA6}" type="presOf" srcId="{DAE2E969-F9B1-41EF-B681-E78D64481D4C}" destId="{892C4AAB-8D6D-4EEA-85BD-2412A3B7A89A}" srcOrd="1" destOrd="0" presId="urn:microsoft.com/office/officeart/2005/8/layout/process3"/>
    <dgm:cxn modelId="{FBFD038D-978E-4953-AE8E-238ABBDEF228}" type="presOf" srcId="{ACC02E34-5D50-40C0-94AB-A1690C771A82}" destId="{5F81DDB9-0B5F-4025-BD46-25B9EDAE4452}" srcOrd="0" destOrd="0" presId="urn:microsoft.com/office/officeart/2005/8/layout/process3"/>
    <dgm:cxn modelId="{C8B5A01F-8365-45F4-9B21-C41280C3CBAD}" type="presParOf" srcId="{2A59D9B2-E525-41F9-8671-89DDA62C9061}" destId="{24A6E3B5-6322-4760-ACFC-22A481217BA5}" srcOrd="0" destOrd="0" presId="urn:microsoft.com/office/officeart/2005/8/layout/process3"/>
    <dgm:cxn modelId="{8BAED376-5D4C-48FF-B39C-AEDCC9275E6C}" type="presParOf" srcId="{24A6E3B5-6322-4760-ACFC-22A481217BA5}" destId="{C976B163-48DA-457B-9204-B7C029288374}" srcOrd="0" destOrd="0" presId="urn:microsoft.com/office/officeart/2005/8/layout/process3"/>
    <dgm:cxn modelId="{EC869065-0593-49F0-841B-DC72C2F98D3E}" type="presParOf" srcId="{24A6E3B5-6322-4760-ACFC-22A481217BA5}" destId="{F57D0DE9-85A4-4733-B844-99249E0716AD}" srcOrd="1" destOrd="0" presId="urn:microsoft.com/office/officeart/2005/8/layout/process3"/>
    <dgm:cxn modelId="{ADBC17EB-0468-4E53-BFE4-61153E6EB57B}" type="presParOf" srcId="{24A6E3B5-6322-4760-ACFC-22A481217BA5}" destId="{D47E7944-1877-4FFF-A3E0-E6E5CA4C704D}" srcOrd="2" destOrd="0" presId="urn:microsoft.com/office/officeart/2005/8/layout/process3"/>
    <dgm:cxn modelId="{8DB17156-7838-46BD-BD48-15A601916921}" type="presParOf" srcId="{2A59D9B2-E525-41F9-8671-89DDA62C9061}" destId="{56E79F14-1E55-4A0E-8BA4-676AEB5E44D3}" srcOrd="1" destOrd="0" presId="urn:microsoft.com/office/officeart/2005/8/layout/process3"/>
    <dgm:cxn modelId="{E8024A74-3C62-4D69-A179-0115CC0875C4}" type="presParOf" srcId="{56E79F14-1E55-4A0E-8BA4-676AEB5E44D3}" destId="{7BBC8151-A51A-4E52-B4AB-8FCBE0A7E82F}" srcOrd="0" destOrd="0" presId="urn:microsoft.com/office/officeart/2005/8/layout/process3"/>
    <dgm:cxn modelId="{15E97132-56AC-478D-94D4-25A7F7AAD88B}" type="presParOf" srcId="{2A59D9B2-E525-41F9-8671-89DDA62C9061}" destId="{5ACAFF44-EE6B-40FE-A380-BBC78D3B1807}" srcOrd="2" destOrd="0" presId="urn:microsoft.com/office/officeart/2005/8/layout/process3"/>
    <dgm:cxn modelId="{09EC3E8B-3625-4477-9D47-A81A49EEBE34}" type="presParOf" srcId="{5ACAFF44-EE6B-40FE-A380-BBC78D3B1807}" destId="{F0320C09-F278-4147-9873-EBB63D6A9E3B}" srcOrd="0" destOrd="0" presId="urn:microsoft.com/office/officeart/2005/8/layout/process3"/>
    <dgm:cxn modelId="{4470F9CF-FDCC-4FD3-A0BB-1D0FBCE00182}" type="presParOf" srcId="{5ACAFF44-EE6B-40FE-A380-BBC78D3B1807}" destId="{7690636F-1889-4CE7-9ABA-678A1A95FC7F}" srcOrd="1" destOrd="0" presId="urn:microsoft.com/office/officeart/2005/8/layout/process3"/>
    <dgm:cxn modelId="{E00ABDA8-1F8D-474B-B5C0-1DAF2AA4EA66}" type="presParOf" srcId="{5ACAFF44-EE6B-40FE-A380-BBC78D3B1807}" destId="{9E448C28-6A87-4421-85A4-52DE9297C82F}" srcOrd="2" destOrd="0" presId="urn:microsoft.com/office/officeart/2005/8/layout/process3"/>
    <dgm:cxn modelId="{254C2D67-5160-480F-B709-3220036A5763}" type="presParOf" srcId="{2A59D9B2-E525-41F9-8671-89DDA62C9061}" destId="{0BE08A03-2E0E-4256-8C5E-2D302DB874F5}" srcOrd="3" destOrd="0" presId="urn:microsoft.com/office/officeart/2005/8/layout/process3"/>
    <dgm:cxn modelId="{E8531F0A-FE67-4A4B-A407-ED246C95285A}" type="presParOf" srcId="{0BE08A03-2E0E-4256-8C5E-2D302DB874F5}" destId="{892C4AAB-8D6D-4EEA-85BD-2412A3B7A89A}" srcOrd="0" destOrd="0" presId="urn:microsoft.com/office/officeart/2005/8/layout/process3"/>
    <dgm:cxn modelId="{72ABABEE-475B-4159-B826-7232A708513C}" type="presParOf" srcId="{2A59D9B2-E525-41F9-8671-89DDA62C9061}" destId="{5AABB09B-119C-49A1-933D-831429BE6180}" srcOrd="4" destOrd="0" presId="urn:microsoft.com/office/officeart/2005/8/layout/process3"/>
    <dgm:cxn modelId="{CBD4EBCE-AD0D-405B-B6BC-CBAF059FAAEF}" type="presParOf" srcId="{5AABB09B-119C-49A1-933D-831429BE6180}" destId="{5F81DDB9-0B5F-4025-BD46-25B9EDAE4452}" srcOrd="0" destOrd="0" presId="urn:microsoft.com/office/officeart/2005/8/layout/process3"/>
    <dgm:cxn modelId="{61CB930F-4420-4544-8CF9-1B0D5F32AB6C}" type="presParOf" srcId="{5AABB09B-119C-49A1-933D-831429BE6180}" destId="{288B73BE-2767-4529-90DD-5549896BA44E}" srcOrd="1" destOrd="0" presId="urn:microsoft.com/office/officeart/2005/8/layout/process3"/>
    <dgm:cxn modelId="{A3FB416F-D3C8-4176-82AF-3A3992721B22}" type="presParOf" srcId="{5AABB09B-119C-49A1-933D-831429BE6180}" destId="{A03D4051-6AD9-458B-9856-C4AB5BA185BC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7E3D6B-F79E-4588-8C45-0208420CD910}" type="doc">
      <dgm:prSet loTypeId="urn:microsoft.com/office/officeart/2005/8/layout/chevron2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BDCF129-E669-44B7-8E71-92B400CFE233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FB9D0ECC-DE9F-43D1-805E-68BBDA0EAF83}" type="parTrans" cxnId="{13E2A665-0384-4511-AB02-AEE7D5E13F4A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E59ACBD6-5064-495E-8645-43774BC4477C}" type="sibTrans" cxnId="{13E2A665-0384-4511-AB02-AEE7D5E13F4A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7ADC9438-D579-4DD2-9EB0-C4E5254BF883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4EC1E310-BBCE-48A2-9895-75B542BBAA52}" type="parTrans" cxnId="{26BEE708-184B-4500-B4BE-5683359B9C53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FA52D30B-EDF7-43AD-952E-0001B4853382}" type="sibTrans" cxnId="{26BEE708-184B-4500-B4BE-5683359B9C53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D19A267B-3E61-41A8-86AF-6A18231CA7C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/>
            <a:t>Сердечно-легочная реанимация</a:t>
          </a:r>
          <a:endParaRPr lang="ru-RU" sz="2000" dirty="0"/>
        </a:p>
      </dgm:t>
    </dgm:pt>
    <dgm:pt modelId="{22DD82CF-16BF-4DB2-A41D-366CC0F4B50E}" type="parTrans" cxnId="{1FC49833-8378-4CC6-8A11-BBDF52B37A7E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7B45B71F-4B32-43C1-BF1B-C0D8ED899641}" type="sibTrans" cxnId="{1FC49833-8378-4CC6-8A11-BBDF52B37A7E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D0737625-DBC2-4ADD-8EE7-51D1C704E86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0" dirty="0" smtClean="0"/>
            <a:t>  ???</a:t>
          </a:r>
          <a:endParaRPr lang="ru-RU" sz="2400" dirty="0" smtClean="0"/>
        </a:p>
        <a:p>
          <a:endParaRPr lang="ru-RU" sz="2400" dirty="0"/>
        </a:p>
      </dgm:t>
    </dgm:pt>
    <dgm:pt modelId="{8E2BDB18-18B8-4823-9BC3-929BA80CEE50}" type="parTrans" cxnId="{EB6DAA6F-0E9E-4974-9FFA-5616835FA0BD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67ADBAB1-3429-4394-859F-4EF177ED49A6}" type="sibTrans" cxnId="{EB6DAA6F-0E9E-4974-9FFA-5616835FA0BD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95E8558D-890A-48B5-B4DD-8C28DD20AE9F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Неотложная помощь при </a:t>
          </a:r>
          <a:r>
            <a:rPr lang="en-US" sz="2000" dirty="0" smtClean="0">
              <a:solidFill>
                <a:schemeClr val="tx1"/>
              </a:solidFill>
            </a:rPr>
            <a:t>???</a:t>
          </a:r>
          <a:endParaRPr lang="ru-RU" sz="2000" dirty="0">
            <a:solidFill>
              <a:schemeClr val="tx1"/>
            </a:solidFill>
          </a:endParaRPr>
        </a:p>
      </dgm:t>
    </dgm:pt>
    <dgm:pt modelId="{E1A45853-E17D-4EE2-A5FA-A0DE53F64408}" type="parTrans" cxnId="{5A3BE8BA-64DB-43FB-A9ED-BE8DDD5CE22A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AD5C006F-FD86-46F9-8E0B-67B9E7F25789}" type="sibTrans" cxnId="{5A3BE8BA-64DB-43FB-A9ED-BE8DDD5CE22A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528C8EF1-7E6B-4685-A9CC-10F7F075106F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5F243395-6179-4623-BFCB-6963B441C7D1}" type="sibTrans" cxnId="{601CD85C-680F-4C06-86D8-A9831B9EBA1B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889A854F-22DB-41C5-A343-C27302050A95}" type="parTrans" cxnId="{601CD85C-680F-4C06-86D8-A9831B9EBA1B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1ED090E3-8ABD-4C70-9163-915FE6388CC7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0" dirty="0">
            <a:solidFill>
              <a:schemeClr val="accent4">
                <a:lumMod val="75000"/>
              </a:schemeClr>
            </a:solidFill>
          </a:endParaRPr>
        </a:p>
      </dgm:t>
    </dgm:pt>
    <dgm:pt modelId="{FD424EF3-98D0-4CB7-AEC4-16EC751D34C0}" type="parTrans" cxnId="{CC89AA44-11DF-4278-9D79-A962550A1F0A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AC2373F8-FE9F-4998-AA7B-2ED048C21615}" type="sibTrans" cxnId="{CC89AA44-11DF-4278-9D79-A962550A1F0A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63FDA306-58CA-43E1-B56E-5B695C05CDE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>
            <a:solidFill>
              <a:schemeClr val="accent4">
                <a:lumMod val="75000"/>
              </a:schemeClr>
            </a:solidFill>
          </a:endParaRPr>
        </a:p>
      </dgm:t>
    </dgm:pt>
    <dgm:pt modelId="{02E7DFA8-C78D-46FE-93A2-E6FC094ECE6B}" type="parTrans" cxnId="{85BD059E-67CB-4DD7-8BFC-7674D766F8DA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D5C9CF52-3295-4FCF-BA69-F66C8E4A1763}" type="sibTrans" cxnId="{85BD059E-67CB-4DD7-8BFC-7674D766F8DA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059C8CA7-28B2-46F2-925F-C107DBB56AD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0" dirty="0" smtClean="0"/>
            <a:t> Экстренная помощь</a:t>
          </a:r>
          <a:r>
            <a:rPr lang="en-US" sz="2000" b="0" dirty="0" smtClean="0"/>
            <a:t> </a:t>
          </a:r>
          <a:r>
            <a:rPr lang="ru-RU" sz="2000" b="0" dirty="0" smtClean="0"/>
            <a:t>при</a:t>
          </a:r>
          <a:r>
            <a:rPr lang="en-US" sz="2000" b="0" dirty="0" smtClean="0"/>
            <a:t> ???</a:t>
          </a:r>
          <a:endParaRPr lang="ru-RU" sz="2000" dirty="0" smtClean="0"/>
        </a:p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/>
        </a:p>
      </dgm:t>
    </dgm:pt>
    <dgm:pt modelId="{B3F81291-BBAD-40D8-97D1-2BFCA7AECC76}" type="parTrans" cxnId="{DF89F8A0-A6A9-409F-BF40-95D5D6A6DCBF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DF5596F3-0F77-418C-BD3B-B2FC6699E9A1}" type="sibTrans" cxnId="{DF89F8A0-A6A9-409F-BF40-95D5D6A6DCBF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534E2A47-2F59-439B-A749-FB699DBFC28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???</a:t>
          </a:r>
          <a:endParaRPr lang="ru-RU" sz="2400" dirty="0"/>
        </a:p>
      </dgm:t>
    </dgm:pt>
    <dgm:pt modelId="{F151A039-BA7B-4371-A68C-FFECA0364A30}" type="parTrans" cxnId="{99B3B689-DD88-4B99-888A-A2071BAA586F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FABA7F93-6F79-40BA-BCC5-E5126C2D1693}" type="sibTrans" cxnId="{99B3B689-DD88-4B99-888A-A2071BAA586F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48D74368-77C5-4FC9-A7FB-5C80C646D81A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9E47392-F885-42E7-8303-52A101E55CD9}" type="parTrans" cxnId="{CBA37E94-401E-4475-BD6D-2BC171CC4EE8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A50506AF-29DD-46D3-AF3D-6CED55D2EF78}" type="sibTrans" cxnId="{CBA37E94-401E-4475-BD6D-2BC171CC4EE8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F12C0073-76C3-43DB-9B8A-869E394F670B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171450" indent="0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400" dirty="0">
            <a:solidFill>
              <a:schemeClr val="accent4">
                <a:lumMod val="75000"/>
              </a:schemeClr>
            </a:solidFill>
          </a:endParaRPr>
        </a:p>
      </dgm:t>
    </dgm:pt>
    <dgm:pt modelId="{610ADE5A-6259-4623-9902-CC6D03F22AD2}" type="parTrans" cxnId="{9F018896-F571-40C0-AA8E-D431C80007E7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EF0C15BB-E0B8-4755-A26D-4E6D4D2074F9}" type="sibTrans" cxnId="{9F018896-F571-40C0-AA8E-D431C80007E7}">
      <dgm:prSet/>
      <dgm:spPr/>
      <dgm:t>
        <a:bodyPr/>
        <a:lstStyle/>
        <a:p>
          <a:endParaRPr lang="ru-RU">
            <a:solidFill>
              <a:schemeClr val="accent4">
                <a:lumMod val="75000"/>
              </a:schemeClr>
            </a:solidFill>
          </a:endParaRPr>
        </a:p>
      </dgm:t>
    </dgm:pt>
    <dgm:pt modelId="{B5B2B49B-1E51-49AF-9219-C643A292529C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400" dirty="0">
            <a:solidFill>
              <a:schemeClr val="accent4">
                <a:lumMod val="75000"/>
              </a:schemeClr>
            </a:solidFill>
          </a:endParaRPr>
        </a:p>
      </dgm:t>
    </dgm:pt>
    <dgm:pt modelId="{BFA10257-18F6-4F60-9604-17C0C20FF92A}" type="parTrans" cxnId="{3237CB8D-A332-4B61-9E83-9DDA33213B5F}">
      <dgm:prSet/>
      <dgm:spPr/>
      <dgm:t>
        <a:bodyPr/>
        <a:lstStyle/>
        <a:p>
          <a:endParaRPr lang="ru-RU"/>
        </a:p>
      </dgm:t>
    </dgm:pt>
    <dgm:pt modelId="{1E1B1AEF-BD36-4AD2-83AB-F9EF9BF9AF53}" type="sibTrans" cxnId="{3237CB8D-A332-4B61-9E83-9DDA33213B5F}">
      <dgm:prSet/>
      <dgm:spPr/>
      <dgm:t>
        <a:bodyPr/>
        <a:lstStyle/>
        <a:p>
          <a:endParaRPr lang="ru-RU"/>
        </a:p>
      </dgm:t>
    </dgm:pt>
    <dgm:pt modelId="{A15BAE7A-F0E8-4E12-8B1D-7F65BFE5028A}" type="pres">
      <dgm:prSet presAssocID="{247E3D6B-F79E-4588-8C45-0208420CD9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230BC-8EF1-43C1-B4A9-166EFF0C8C74}" type="pres">
      <dgm:prSet presAssocID="{CBDCF129-E669-44B7-8E71-92B400CFE233}" presName="composite" presStyleCnt="0"/>
      <dgm:spPr/>
      <dgm:t>
        <a:bodyPr/>
        <a:lstStyle/>
        <a:p>
          <a:endParaRPr lang="ru-RU"/>
        </a:p>
      </dgm:t>
    </dgm:pt>
    <dgm:pt modelId="{B9631F18-D41F-4287-8B58-F1088D0A9288}" type="pres">
      <dgm:prSet presAssocID="{CBDCF129-E669-44B7-8E71-92B400CFE23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15EE5-F3D3-429F-B86A-FE2CC0625141}" type="pres">
      <dgm:prSet presAssocID="{CBDCF129-E669-44B7-8E71-92B400CFE23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46FE4-DDB6-4E00-8181-0EC2969FA2EB}" type="pres">
      <dgm:prSet presAssocID="{E59ACBD6-5064-495E-8645-43774BC4477C}" presName="sp" presStyleCnt="0"/>
      <dgm:spPr/>
      <dgm:t>
        <a:bodyPr/>
        <a:lstStyle/>
        <a:p>
          <a:endParaRPr lang="ru-RU"/>
        </a:p>
      </dgm:t>
    </dgm:pt>
    <dgm:pt modelId="{BA1CF58E-9D3F-4B0C-A23F-F793AB3508A9}" type="pres">
      <dgm:prSet presAssocID="{528C8EF1-7E6B-4685-A9CC-10F7F075106F}" presName="composite" presStyleCnt="0"/>
      <dgm:spPr/>
      <dgm:t>
        <a:bodyPr/>
        <a:lstStyle/>
        <a:p>
          <a:endParaRPr lang="ru-RU"/>
        </a:p>
      </dgm:t>
    </dgm:pt>
    <dgm:pt modelId="{751A9AED-62E7-421E-86E0-9E9C9FE1B198}" type="pres">
      <dgm:prSet presAssocID="{528C8EF1-7E6B-4685-A9CC-10F7F075106F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53844-7009-4F56-8542-4C77275709D0}" type="pres">
      <dgm:prSet presAssocID="{528C8EF1-7E6B-4685-A9CC-10F7F075106F}" presName="descendantText" presStyleLbl="alignAcc1" presStyleIdx="1" presStyleCnt="5" custLinFactY="100000" custLinFactNeighborX="145" custLinFactNeighborY="165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2DEB5D-1179-4654-B049-0339966C89DD}" type="pres">
      <dgm:prSet presAssocID="{5F243395-6179-4623-BFCB-6963B441C7D1}" presName="sp" presStyleCnt="0"/>
      <dgm:spPr/>
      <dgm:t>
        <a:bodyPr/>
        <a:lstStyle/>
        <a:p>
          <a:endParaRPr lang="ru-RU"/>
        </a:p>
      </dgm:t>
    </dgm:pt>
    <dgm:pt modelId="{0A6A36B1-79A3-417D-8252-E3565E4B8F9F}" type="pres">
      <dgm:prSet presAssocID="{7ADC9438-D579-4DD2-9EB0-C4E5254BF883}" presName="composite" presStyleCnt="0"/>
      <dgm:spPr/>
      <dgm:t>
        <a:bodyPr/>
        <a:lstStyle/>
        <a:p>
          <a:endParaRPr lang="ru-RU"/>
        </a:p>
      </dgm:t>
    </dgm:pt>
    <dgm:pt modelId="{9D019BC5-74BA-4A27-82D5-3967AC313E84}" type="pres">
      <dgm:prSet presAssocID="{7ADC9438-D579-4DD2-9EB0-C4E5254BF88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11195-BBD7-44F5-93F4-86A585E9C47E}" type="pres">
      <dgm:prSet presAssocID="{7ADC9438-D579-4DD2-9EB0-C4E5254BF883}" presName="descendantText" presStyleLbl="alignAcc1" presStyleIdx="2" presStyleCnt="5" custLinFactNeighborX="509" custLinFactNeighborY="13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110E68-AAC0-4CD0-BBB0-1DDFC0B2A740}" type="pres">
      <dgm:prSet presAssocID="{FA52D30B-EDF7-43AD-952E-0001B4853382}" presName="sp" presStyleCnt="0"/>
      <dgm:spPr/>
      <dgm:t>
        <a:bodyPr/>
        <a:lstStyle/>
        <a:p>
          <a:endParaRPr lang="ru-RU"/>
        </a:p>
      </dgm:t>
    </dgm:pt>
    <dgm:pt modelId="{3F82BCA4-43A5-4BE3-9734-D21A017DFA02}" type="pres">
      <dgm:prSet presAssocID="{1ED090E3-8ABD-4C70-9163-915FE6388CC7}" presName="composite" presStyleCnt="0"/>
      <dgm:spPr/>
      <dgm:t>
        <a:bodyPr/>
        <a:lstStyle/>
        <a:p>
          <a:endParaRPr lang="ru-RU"/>
        </a:p>
      </dgm:t>
    </dgm:pt>
    <dgm:pt modelId="{7715A670-A56B-4C7C-AADC-3BD5698396AE}" type="pres">
      <dgm:prSet presAssocID="{1ED090E3-8ABD-4C70-9163-915FE6388CC7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77AE6-1E09-42ED-93A7-EA7248C092D6}" type="pres">
      <dgm:prSet presAssocID="{1ED090E3-8ABD-4C70-9163-915FE6388CC7}" presName="descendantText" presStyleLbl="alignAcc1" presStyleIdx="3" presStyleCnt="5" custLinFactY="-100000" custLinFactNeighborX="414" custLinFactNeighborY="-169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4347C-CC72-474B-AD70-20C91F6522C4}" type="pres">
      <dgm:prSet presAssocID="{AC2373F8-FE9F-4998-AA7B-2ED048C21615}" presName="sp" presStyleCnt="0"/>
      <dgm:spPr/>
      <dgm:t>
        <a:bodyPr/>
        <a:lstStyle/>
        <a:p>
          <a:endParaRPr lang="ru-RU"/>
        </a:p>
      </dgm:t>
    </dgm:pt>
    <dgm:pt modelId="{8FA73799-173A-4753-8862-D163F45DAA76}" type="pres">
      <dgm:prSet presAssocID="{63FDA306-58CA-43E1-B56E-5B695C05CDE4}" presName="composite" presStyleCnt="0"/>
      <dgm:spPr/>
      <dgm:t>
        <a:bodyPr/>
        <a:lstStyle/>
        <a:p>
          <a:endParaRPr lang="ru-RU"/>
        </a:p>
      </dgm:t>
    </dgm:pt>
    <dgm:pt modelId="{FC262A7F-AE71-4FE0-82D4-6DC83129A77E}" type="pres">
      <dgm:prSet presAssocID="{63FDA306-58CA-43E1-B56E-5B695C05CDE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F98B6-845D-4E2A-95F1-33E9583D88E1}" type="pres">
      <dgm:prSet presAssocID="{63FDA306-58CA-43E1-B56E-5B695C05CDE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018896-F571-40C0-AA8E-D431C80007E7}" srcId="{1ED090E3-8ABD-4C70-9163-915FE6388CC7}" destId="{F12C0073-76C3-43DB-9B8A-869E394F670B}" srcOrd="0" destOrd="0" parTransId="{610ADE5A-6259-4623-9902-CC6D03F22AD2}" sibTransId="{EF0C15BB-E0B8-4755-A26D-4E6D4D2074F9}"/>
    <dgm:cxn modelId="{BE4FC790-E564-4B87-9E17-531ABF57BDB1}" type="presOf" srcId="{F12C0073-76C3-43DB-9B8A-869E394F670B}" destId="{EE077AE6-1E09-42ED-93A7-EA7248C092D6}" srcOrd="0" destOrd="0" presId="urn:microsoft.com/office/officeart/2005/8/layout/chevron2"/>
    <dgm:cxn modelId="{CBA37E94-401E-4475-BD6D-2BC171CC4EE8}" srcId="{7ADC9438-D579-4DD2-9EB0-C4E5254BF883}" destId="{48D74368-77C5-4FC9-A7FB-5C80C646D81A}" srcOrd="0" destOrd="0" parTransId="{A9E47392-F885-42E7-8303-52A101E55CD9}" sibTransId="{A50506AF-29DD-46D3-AF3D-6CED55D2EF78}"/>
    <dgm:cxn modelId="{601CD85C-680F-4C06-86D8-A9831B9EBA1B}" srcId="{247E3D6B-F79E-4588-8C45-0208420CD910}" destId="{528C8EF1-7E6B-4685-A9CC-10F7F075106F}" srcOrd="1" destOrd="0" parTransId="{889A854F-22DB-41C5-A343-C27302050A95}" sibTransId="{5F243395-6179-4623-BFCB-6963B441C7D1}"/>
    <dgm:cxn modelId="{3237CB8D-A332-4B61-9E83-9DDA33213B5F}" srcId="{528C8EF1-7E6B-4685-A9CC-10F7F075106F}" destId="{B5B2B49B-1E51-49AF-9219-C643A292529C}" srcOrd="0" destOrd="0" parTransId="{BFA10257-18F6-4F60-9604-17C0C20FF92A}" sibTransId="{1E1B1AEF-BD36-4AD2-83AB-F9EF9BF9AF53}"/>
    <dgm:cxn modelId="{9788BB1F-5D12-4E11-A995-6DD4BABACFFD}" type="presOf" srcId="{534E2A47-2F59-439B-A749-FB699DBFC286}" destId="{DE2F98B6-845D-4E2A-95F1-33E9583D88E1}" srcOrd="0" destOrd="0" presId="urn:microsoft.com/office/officeart/2005/8/layout/chevron2"/>
    <dgm:cxn modelId="{128C6D1C-CC66-4280-8024-89645193F90C}" type="presOf" srcId="{63FDA306-58CA-43E1-B56E-5B695C05CDE4}" destId="{FC262A7F-AE71-4FE0-82D4-6DC83129A77E}" srcOrd="0" destOrd="0" presId="urn:microsoft.com/office/officeart/2005/8/layout/chevron2"/>
    <dgm:cxn modelId="{26BEE708-184B-4500-B4BE-5683359B9C53}" srcId="{247E3D6B-F79E-4588-8C45-0208420CD910}" destId="{7ADC9438-D579-4DD2-9EB0-C4E5254BF883}" srcOrd="2" destOrd="0" parTransId="{4EC1E310-BBCE-48A2-9895-75B542BBAA52}" sibTransId="{FA52D30B-EDF7-43AD-952E-0001B4853382}"/>
    <dgm:cxn modelId="{DF89F8A0-A6A9-409F-BF40-95D5D6A6DCBF}" srcId="{1ED090E3-8ABD-4C70-9163-915FE6388CC7}" destId="{059C8CA7-28B2-46F2-925F-C107DBB56AD3}" srcOrd="1" destOrd="0" parTransId="{B3F81291-BBAD-40D8-97D1-2BFCA7AECC76}" sibTransId="{DF5596F3-0F77-418C-BD3B-B2FC6699E9A1}"/>
    <dgm:cxn modelId="{85BD059E-67CB-4DD7-8BFC-7674D766F8DA}" srcId="{247E3D6B-F79E-4588-8C45-0208420CD910}" destId="{63FDA306-58CA-43E1-B56E-5B695C05CDE4}" srcOrd="4" destOrd="0" parTransId="{02E7DFA8-C78D-46FE-93A2-E6FC094ECE6B}" sibTransId="{D5C9CF52-3295-4FCF-BA69-F66C8E4A1763}"/>
    <dgm:cxn modelId="{1FC49833-8378-4CC6-8A11-BBDF52B37A7E}" srcId="{CBDCF129-E669-44B7-8E71-92B400CFE233}" destId="{D19A267B-3E61-41A8-86AF-6A18231CA7C2}" srcOrd="0" destOrd="0" parTransId="{22DD82CF-16BF-4DB2-A41D-366CC0F4B50E}" sibTransId="{7B45B71F-4B32-43C1-BF1B-C0D8ED899641}"/>
    <dgm:cxn modelId="{99B3B689-DD88-4B99-888A-A2071BAA586F}" srcId="{63FDA306-58CA-43E1-B56E-5B695C05CDE4}" destId="{534E2A47-2F59-439B-A749-FB699DBFC286}" srcOrd="0" destOrd="0" parTransId="{F151A039-BA7B-4371-A68C-FFECA0364A30}" sibTransId="{FABA7F93-6F79-40BA-BCC5-E5126C2D1693}"/>
    <dgm:cxn modelId="{C515F65E-DB5C-44A7-8859-DEDA11B86188}" type="presOf" srcId="{95E8558D-890A-48B5-B4DD-8C28DD20AE9F}" destId="{D3911195-BBD7-44F5-93F4-86A585E9C47E}" srcOrd="0" destOrd="1" presId="urn:microsoft.com/office/officeart/2005/8/layout/chevron2"/>
    <dgm:cxn modelId="{9243714A-AD75-4A1A-8D9C-EB04F13E6C4B}" type="presOf" srcId="{D0737625-DBC2-4ADD-8EE7-51D1C704E861}" destId="{D3553844-7009-4F56-8542-4C77275709D0}" srcOrd="0" destOrd="1" presId="urn:microsoft.com/office/officeart/2005/8/layout/chevron2"/>
    <dgm:cxn modelId="{3F3E6A44-72A7-4986-967D-A3A5B38F80B8}" type="presOf" srcId="{B5B2B49B-1E51-49AF-9219-C643A292529C}" destId="{D3553844-7009-4F56-8542-4C77275709D0}" srcOrd="0" destOrd="0" presId="urn:microsoft.com/office/officeart/2005/8/layout/chevron2"/>
    <dgm:cxn modelId="{13E2A665-0384-4511-AB02-AEE7D5E13F4A}" srcId="{247E3D6B-F79E-4588-8C45-0208420CD910}" destId="{CBDCF129-E669-44B7-8E71-92B400CFE233}" srcOrd="0" destOrd="0" parTransId="{FB9D0ECC-DE9F-43D1-805E-68BBDA0EAF83}" sibTransId="{E59ACBD6-5064-495E-8645-43774BC4477C}"/>
    <dgm:cxn modelId="{FA6A1DCB-63BC-4E00-BD5D-F32ED674EAA4}" type="presOf" srcId="{247E3D6B-F79E-4588-8C45-0208420CD910}" destId="{A15BAE7A-F0E8-4E12-8B1D-7F65BFE5028A}" srcOrd="0" destOrd="0" presId="urn:microsoft.com/office/officeart/2005/8/layout/chevron2"/>
    <dgm:cxn modelId="{C7E7207F-D960-46A6-98CB-9E3F3E2761EF}" type="presOf" srcId="{48D74368-77C5-4FC9-A7FB-5C80C646D81A}" destId="{D3911195-BBD7-44F5-93F4-86A585E9C47E}" srcOrd="0" destOrd="0" presId="urn:microsoft.com/office/officeart/2005/8/layout/chevron2"/>
    <dgm:cxn modelId="{CC89AA44-11DF-4278-9D79-A962550A1F0A}" srcId="{247E3D6B-F79E-4588-8C45-0208420CD910}" destId="{1ED090E3-8ABD-4C70-9163-915FE6388CC7}" srcOrd="3" destOrd="0" parTransId="{FD424EF3-98D0-4CB7-AEC4-16EC751D34C0}" sibTransId="{AC2373F8-FE9F-4998-AA7B-2ED048C21615}"/>
    <dgm:cxn modelId="{6AAD0C4E-FC3D-43A7-9096-07B253E97580}" type="presOf" srcId="{CBDCF129-E669-44B7-8E71-92B400CFE233}" destId="{B9631F18-D41F-4287-8B58-F1088D0A9288}" srcOrd="0" destOrd="0" presId="urn:microsoft.com/office/officeart/2005/8/layout/chevron2"/>
    <dgm:cxn modelId="{74465C10-9445-49F2-9C67-7A96ECC8ACFA}" type="presOf" srcId="{528C8EF1-7E6B-4685-A9CC-10F7F075106F}" destId="{751A9AED-62E7-421E-86E0-9E9C9FE1B198}" srcOrd="0" destOrd="0" presId="urn:microsoft.com/office/officeart/2005/8/layout/chevron2"/>
    <dgm:cxn modelId="{BAA9681A-A488-4920-AA1B-7994D2346561}" type="presOf" srcId="{059C8CA7-28B2-46F2-925F-C107DBB56AD3}" destId="{EE077AE6-1E09-42ED-93A7-EA7248C092D6}" srcOrd="0" destOrd="1" presId="urn:microsoft.com/office/officeart/2005/8/layout/chevron2"/>
    <dgm:cxn modelId="{1DDCAE81-0A18-48C7-A05D-A0A5A9C06F74}" type="presOf" srcId="{D19A267B-3E61-41A8-86AF-6A18231CA7C2}" destId="{E6A15EE5-F3D3-429F-B86A-FE2CC0625141}" srcOrd="0" destOrd="0" presId="urn:microsoft.com/office/officeart/2005/8/layout/chevron2"/>
    <dgm:cxn modelId="{EB6DAA6F-0E9E-4974-9FFA-5616835FA0BD}" srcId="{528C8EF1-7E6B-4685-A9CC-10F7F075106F}" destId="{D0737625-DBC2-4ADD-8EE7-51D1C704E861}" srcOrd="1" destOrd="0" parTransId="{8E2BDB18-18B8-4823-9BC3-929BA80CEE50}" sibTransId="{67ADBAB1-3429-4394-859F-4EF177ED49A6}"/>
    <dgm:cxn modelId="{5A3BE8BA-64DB-43FB-A9ED-BE8DDD5CE22A}" srcId="{7ADC9438-D579-4DD2-9EB0-C4E5254BF883}" destId="{95E8558D-890A-48B5-B4DD-8C28DD20AE9F}" srcOrd="1" destOrd="0" parTransId="{E1A45853-E17D-4EE2-A5FA-A0DE53F64408}" sibTransId="{AD5C006F-FD86-46F9-8E0B-67B9E7F25789}"/>
    <dgm:cxn modelId="{5DB0719C-A329-4703-8E2E-0EF67EA3688B}" type="presOf" srcId="{7ADC9438-D579-4DD2-9EB0-C4E5254BF883}" destId="{9D019BC5-74BA-4A27-82D5-3967AC313E84}" srcOrd="0" destOrd="0" presId="urn:microsoft.com/office/officeart/2005/8/layout/chevron2"/>
    <dgm:cxn modelId="{2EF5E612-FC56-421B-80E3-703937A77262}" type="presOf" srcId="{1ED090E3-8ABD-4C70-9163-915FE6388CC7}" destId="{7715A670-A56B-4C7C-AADC-3BD5698396AE}" srcOrd="0" destOrd="0" presId="urn:microsoft.com/office/officeart/2005/8/layout/chevron2"/>
    <dgm:cxn modelId="{1C8EFA2F-CF16-4C42-8569-4AFC85F1DEAF}" type="presParOf" srcId="{A15BAE7A-F0E8-4E12-8B1D-7F65BFE5028A}" destId="{96D230BC-8EF1-43C1-B4A9-166EFF0C8C74}" srcOrd="0" destOrd="0" presId="urn:microsoft.com/office/officeart/2005/8/layout/chevron2"/>
    <dgm:cxn modelId="{A1CC8B39-AB17-4B52-81F6-A74A7DB46ECD}" type="presParOf" srcId="{96D230BC-8EF1-43C1-B4A9-166EFF0C8C74}" destId="{B9631F18-D41F-4287-8B58-F1088D0A9288}" srcOrd="0" destOrd="0" presId="urn:microsoft.com/office/officeart/2005/8/layout/chevron2"/>
    <dgm:cxn modelId="{C27FFFC4-EF4D-4111-8C23-6C46A9F00BBA}" type="presParOf" srcId="{96D230BC-8EF1-43C1-B4A9-166EFF0C8C74}" destId="{E6A15EE5-F3D3-429F-B86A-FE2CC0625141}" srcOrd="1" destOrd="0" presId="urn:microsoft.com/office/officeart/2005/8/layout/chevron2"/>
    <dgm:cxn modelId="{E6C7F38D-E0AD-4B22-9752-0B2E2861E646}" type="presParOf" srcId="{A15BAE7A-F0E8-4E12-8B1D-7F65BFE5028A}" destId="{7AE46FE4-DDB6-4E00-8181-0EC2969FA2EB}" srcOrd="1" destOrd="0" presId="urn:microsoft.com/office/officeart/2005/8/layout/chevron2"/>
    <dgm:cxn modelId="{0ED78F51-8EB6-4B32-ABC2-C5944E6AB817}" type="presParOf" srcId="{A15BAE7A-F0E8-4E12-8B1D-7F65BFE5028A}" destId="{BA1CF58E-9D3F-4B0C-A23F-F793AB3508A9}" srcOrd="2" destOrd="0" presId="urn:microsoft.com/office/officeart/2005/8/layout/chevron2"/>
    <dgm:cxn modelId="{A3E1C0D0-9EB6-4AB7-80D5-649A75348078}" type="presParOf" srcId="{BA1CF58E-9D3F-4B0C-A23F-F793AB3508A9}" destId="{751A9AED-62E7-421E-86E0-9E9C9FE1B198}" srcOrd="0" destOrd="0" presId="urn:microsoft.com/office/officeart/2005/8/layout/chevron2"/>
    <dgm:cxn modelId="{45176717-D186-439F-B9B1-AEF9289777BA}" type="presParOf" srcId="{BA1CF58E-9D3F-4B0C-A23F-F793AB3508A9}" destId="{D3553844-7009-4F56-8542-4C77275709D0}" srcOrd="1" destOrd="0" presId="urn:microsoft.com/office/officeart/2005/8/layout/chevron2"/>
    <dgm:cxn modelId="{902ADFC1-9C35-46E0-B1F6-3331F55A5B56}" type="presParOf" srcId="{A15BAE7A-F0E8-4E12-8B1D-7F65BFE5028A}" destId="{EC2DEB5D-1179-4654-B049-0339966C89DD}" srcOrd="3" destOrd="0" presId="urn:microsoft.com/office/officeart/2005/8/layout/chevron2"/>
    <dgm:cxn modelId="{DAE7924B-57F8-42AE-B71D-113BEAB2C645}" type="presParOf" srcId="{A15BAE7A-F0E8-4E12-8B1D-7F65BFE5028A}" destId="{0A6A36B1-79A3-417D-8252-E3565E4B8F9F}" srcOrd="4" destOrd="0" presId="urn:microsoft.com/office/officeart/2005/8/layout/chevron2"/>
    <dgm:cxn modelId="{ADB13989-2C69-40C7-86A1-7BF031A147E0}" type="presParOf" srcId="{0A6A36B1-79A3-417D-8252-E3565E4B8F9F}" destId="{9D019BC5-74BA-4A27-82D5-3967AC313E84}" srcOrd="0" destOrd="0" presId="urn:microsoft.com/office/officeart/2005/8/layout/chevron2"/>
    <dgm:cxn modelId="{33DFD54D-4F2B-4D81-9CE5-F1B07C31E351}" type="presParOf" srcId="{0A6A36B1-79A3-417D-8252-E3565E4B8F9F}" destId="{D3911195-BBD7-44F5-93F4-86A585E9C47E}" srcOrd="1" destOrd="0" presId="urn:microsoft.com/office/officeart/2005/8/layout/chevron2"/>
    <dgm:cxn modelId="{92D81609-244A-4484-9272-BEA3AE752E26}" type="presParOf" srcId="{A15BAE7A-F0E8-4E12-8B1D-7F65BFE5028A}" destId="{F6110E68-AAC0-4CD0-BBB0-1DDFC0B2A740}" srcOrd="5" destOrd="0" presId="urn:microsoft.com/office/officeart/2005/8/layout/chevron2"/>
    <dgm:cxn modelId="{08CF3757-A7A2-48D6-9085-AC61B4A8D5C0}" type="presParOf" srcId="{A15BAE7A-F0E8-4E12-8B1D-7F65BFE5028A}" destId="{3F82BCA4-43A5-4BE3-9734-D21A017DFA02}" srcOrd="6" destOrd="0" presId="urn:microsoft.com/office/officeart/2005/8/layout/chevron2"/>
    <dgm:cxn modelId="{17A2347D-D307-457B-A23C-9B2B6C0CA64A}" type="presParOf" srcId="{3F82BCA4-43A5-4BE3-9734-D21A017DFA02}" destId="{7715A670-A56B-4C7C-AADC-3BD5698396AE}" srcOrd="0" destOrd="0" presId="urn:microsoft.com/office/officeart/2005/8/layout/chevron2"/>
    <dgm:cxn modelId="{2F19BF9A-1E9E-407C-9B50-F76AA5E14550}" type="presParOf" srcId="{3F82BCA4-43A5-4BE3-9734-D21A017DFA02}" destId="{EE077AE6-1E09-42ED-93A7-EA7248C092D6}" srcOrd="1" destOrd="0" presId="urn:microsoft.com/office/officeart/2005/8/layout/chevron2"/>
    <dgm:cxn modelId="{4058C0D0-A822-420F-BAD6-A4537EAC9584}" type="presParOf" srcId="{A15BAE7A-F0E8-4E12-8B1D-7F65BFE5028A}" destId="{8CC4347C-CC72-474B-AD70-20C91F6522C4}" srcOrd="7" destOrd="0" presId="urn:microsoft.com/office/officeart/2005/8/layout/chevron2"/>
    <dgm:cxn modelId="{5B802E3E-A045-4585-94B4-B6CEF120E280}" type="presParOf" srcId="{A15BAE7A-F0E8-4E12-8B1D-7F65BFE5028A}" destId="{8FA73799-173A-4753-8862-D163F45DAA76}" srcOrd="8" destOrd="0" presId="urn:microsoft.com/office/officeart/2005/8/layout/chevron2"/>
    <dgm:cxn modelId="{4A9D3E93-8BC1-44DC-977E-84A4EEF9DD5A}" type="presParOf" srcId="{8FA73799-173A-4753-8862-D163F45DAA76}" destId="{FC262A7F-AE71-4FE0-82D4-6DC83129A77E}" srcOrd="0" destOrd="0" presId="urn:microsoft.com/office/officeart/2005/8/layout/chevron2"/>
    <dgm:cxn modelId="{E6027CA9-5CB1-44F7-8267-49B869C00827}" type="presParOf" srcId="{8FA73799-173A-4753-8862-D163F45DAA76}" destId="{DE2F98B6-845D-4E2A-95F1-33E9583D88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1FF5D-CD1D-47EC-AE9D-673FBF045B9D}">
      <dsp:nvSpPr>
        <dsp:cNvPr id="0" name=""/>
        <dsp:cNvSpPr/>
      </dsp:nvSpPr>
      <dsp:spPr>
        <a:xfrm>
          <a:off x="2928923" y="2779385"/>
          <a:ext cx="3286152" cy="3383666"/>
        </a:xfrm>
        <a:prstGeom prst="ellipse">
          <a:avLst/>
        </a:prstGeom>
        <a:noFill/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410169" y="3274911"/>
        <a:ext cx="2323660" cy="2392614"/>
      </dsp:txXfrm>
    </dsp:sp>
    <dsp:sp modelId="{D09CC0A4-817C-4E08-B43F-610FA10171F2}">
      <dsp:nvSpPr>
        <dsp:cNvPr id="0" name=""/>
        <dsp:cNvSpPr/>
      </dsp:nvSpPr>
      <dsp:spPr>
        <a:xfrm rot="10800000">
          <a:off x="1118446" y="4135894"/>
          <a:ext cx="1710900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EC8FEB-B68D-49AD-8B1B-269D8734DCFF}">
      <dsp:nvSpPr>
        <dsp:cNvPr id="0" name=""/>
        <dsp:cNvSpPr/>
      </dsp:nvSpPr>
      <dsp:spPr>
        <a:xfrm>
          <a:off x="-95996" y="3577021"/>
          <a:ext cx="2428886" cy="1788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 Низкие          показатели        качества     медицинской       помощи</a:t>
          </a:r>
          <a:endParaRPr lang="ru-RU" sz="1400" b="1" kern="1200" dirty="0"/>
        </a:p>
      </dsp:txBody>
      <dsp:txXfrm>
        <a:off x="-43616" y="3629401"/>
        <a:ext cx="2324126" cy="1683634"/>
      </dsp:txXfrm>
    </dsp:sp>
    <dsp:sp modelId="{FE2D49F1-5971-4F3D-ABF2-1C0EB445EFDE}">
      <dsp:nvSpPr>
        <dsp:cNvPr id="0" name=""/>
        <dsp:cNvSpPr/>
      </dsp:nvSpPr>
      <dsp:spPr>
        <a:xfrm rot="13531104">
          <a:off x="1429016" y="2063734"/>
          <a:ext cx="2215970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1255142"/>
            <a:satOff val="10273"/>
            <a:lumOff val="-1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DE69C-A690-4CF4-96BA-C35436E3B2E5}">
      <dsp:nvSpPr>
        <dsp:cNvPr id="0" name=""/>
        <dsp:cNvSpPr/>
      </dsp:nvSpPr>
      <dsp:spPr>
        <a:xfrm>
          <a:off x="546215" y="714340"/>
          <a:ext cx="2428886" cy="1788394"/>
        </a:xfrm>
        <a:prstGeom prst="roundRect">
          <a:avLst>
            <a:gd name="adj" fmla="val 10000"/>
          </a:avLst>
        </a:prstGeom>
        <a:solidFill>
          <a:schemeClr val="accent5">
            <a:hueOff val="-1255142"/>
            <a:satOff val="10273"/>
            <a:lumOff val="-1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Низкие           показатели безопасности медицинской     помощи</a:t>
          </a:r>
          <a:endParaRPr lang="ru-RU" sz="1400" b="1" kern="1200" dirty="0"/>
        </a:p>
      </dsp:txBody>
      <dsp:txXfrm>
        <a:off x="598595" y="766720"/>
        <a:ext cx="2324126" cy="1683634"/>
      </dsp:txXfrm>
    </dsp:sp>
    <dsp:sp modelId="{BF5378F0-6028-4672-965F-26A8486AF8EC}">
      <dsp:nvSpPr>
        <dsp:cNvPr id="0" name=""/>
        <dsp:cNvSpPr/>
      </dsp:nvSpPr>
      <dsp:spPr>
        <a:xfrm rot="16200000">
          <a:off x="3739587" y="1514754"/>
          <a:ext cx="1664825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78856B-B88B-4361-9182-6F202D8C7C08}">
      <dsp:nvSpPr>
        <dsp:cNvPr id="0" name=""/>
        <dsp:cNvSpPr/>
      </dsp:nvSpPr>
      <dsp:spPr>
        <a:xfrm>
          <a:off x="3357556" y="123468"/>
          <a:ext cx="2428886" cy="1788394"/>
        </a:xfrm>
        <a:prstGeom prst="roundRect">
          <a:avLst>
            <a:gd name="adj" fmla="val 10000"/>
          </a:avLst>
        </a:prstGeom>
        <a:solidFill>
          <a:schemeClr val="accent5">
            <a:hueOff val="-2510283"/>
            <a:satOff val="20547"/>
            <a:lumOff val="-3333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Неудовлетворённость пациентов </a:t>
          </a:r>
          <a:endParaRPr lang="ru-RU" sz="1400" b="1" kern="1200" dirty="0"/>
        </a:p>
      </dsp:txBody>
      <dsp:txXfrm>
        <a:off x="3409936" y="175848"/>
        <a:ext cx="2324126" cy="1683634"/>
      </dsp:txXfrm>
    </dsp:sp>
    <dsp:sp modelId="{76918D90-BE07-489E-B3D1-EAD65EFB6364}">
      <dsp:nvSpPr>
        <dsp:cNvPr id="0" name=""/>
        <dsp:cNvSpPr/>
      </dsp:nvSpPr>
      <dsp:spPr>
        <a:xfrm rot="18925078">
          <a:off x="5535422" y="2110778"/>
          <a:ext cx="2182912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765425"/>
            <a:satOff val="30820"/>
            <a:lumOff val="-499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0486D5-8E72-479D-84A8-FB3E3CFF6582}">
      <dsp:nvSpPr>
        <dsp:cNvPr id="0" name=""/>
        <dsp:cNvSpPr/>
      </dsp:nvSpPr>
      <dsp:spPr>
        <a:xfrm>
          <a:off x="6189821" y="785779"/>
          <a:ext cx="2428886" cy="1788394"/>
        </a:xfrm>
        <a:prstGeom prst="roundRect">
          <a:avLst>
            <a:gd name="adj" fmla="val 10000"/>
          </a:avLst>
        </a:prstGeom>
        <a:solidFill>
          <a:schemeClr val="accent5">
            <a:hueOff val="-3765425"/>
            <a:satOff val="30820"/>
            <a:lumOff val="-4999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Внедрение        сложных   медицинских технологий</a:t>
          </a:r>
          <a:endParaRPr lang="ru-RU" sz="1400" b="1" kern="1200" dirty="0"/>
        </a:p>
      </dsp:txBody>
      <dsp:txXfrm>
        <a:off x="6242201" y="838159"/>
        <a:ext cx="2324126" cy="1683634"/>
      </dsp:txXfrm>
    </dsp:sp>
    <dsp:sp modelId="{11C410E3-8F17-4F11-962D-1A1DFB31B6AC}">
      <dsp:nvSpPr>
        <dsp:cNvPr id="0" name=""/>
        <dsp:cNvSpPr/>
      </dsp:nvSpPr>
      <dsp:spPr>
        <a:xfrm>
          <a:off x="6314652" y="4135894"/>
          <a:ext cx="1710900" cy="67064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2D6A1-BE07-4432-B68E-8F4A64491C76}">
      <dsp:nvSpPr>
        <dsp:cNvPr id="0" name=""/>
        <dsp:cNvSpPr/>
      </dsp:nvSpPr>
      <dsp:spPr>
        <a:xfrm>
          <a:off x="6811109" y="3577021"/>
          <a:ext cx="2428886" cy="1788394"/>
        </a:xfrm>
        <a:prstGeom prst="roundRect">
          <a:avLst>
            <a:gd name="adj" fmla="val 10000"/>
          </a:avLst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Увеличение       объёмов    медицинской информации </a:t>
          </a:r>
          <a:endParaRPr lang="ru-RU" sz="1400" b="1" kern="1200" dirty="0"/>
        </a:p>
      </dsp:txBody>
      <dsp:txXfrm>
        <a:off x="6863489" y="3629401"/>
        <a:ext cx="2324126" cy="16836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AA40F-C57F-4527-9318-EA861BCF7D71}">
      <dsp:nvSpPr>
        <dsp:cNvPr id="0" name=""/>
        <dsp:cNvSpPr/>
      </dsp:nvSpPr>
      <dsp:spPr>
        <a:xfrm rot="10800000">
          <a:off x="1501206" y="2074"/>
          <a:ext cx="4845618" cy="1122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1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НЕПРЕРЫВНОСТЬ</a:t>
          </a:r>
          <a:endParaRPr lang="ru-RU" sz="2000" b="1" kern="1200" dirty="0"/>
        </a:p>
      </dsp:txBody>
      <dsp:txXfrm rot="10800000">
        <a:off x="1781900" y="2074"/>
        <a:ext cx="4564924" cy="1122776"/>
      </dsp:txXfrm>
    </dsp:sp>
    <dsp:sp modelId="{49B1A481-81E0-4C78-B041-17CA317A9337}">
      <dsp:nvSpPr>
        <dsp:cNvPr id="0" name=""/>
        <dsp:cNvSpPr/>
      </dsp:nvSpPr>
      <dsp:spPr>
        <a:xfrm>
          <a:off x="939818" y="2074"/>
          <a:ext cx="1122776" cy="11227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D80BB-8714-476B-9DA8-DE2E81692DF5}">
      <dsp:nvSpPr>
        <dsp:cNvPr id="0" name=""/>
        <dsp:cNvSpPr/>
      </dsp:nvSpPr>
      <dsp:spPr>
        <a:xfrm rot="10800000">
          <a:off x="1501206" y="1460007"/>
          <a:ext cx="4845618" cy="1122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1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ДИСТАНЦИОННОСТЬ</a:t>
          </a:r>
          <a:endParaRPr lang="ru-RU" sz="2000" b="1" kern="1200" dirty="0"/>
        </a:p>
      </dsp:txBody>
      <dsp:txXfrm rot="10800000">
        <a:off x="1781900" y="1460007"/>
        <a:ext cx="4564924" cy="1122776"/>
      </dsp:txXfrm>
    </dsp:sp>
    <dsp:sp modelId="{C40A7A91-5836-4002-9DF2-6409C3F0F38A}">
      <dsp:nvSpPr>
        <dsp:cNvPr id="0" name=""/>
        <dsp:cNvSpPr/>
      </dsp:nvSpPr>
      <dsp:spPr>
        <a:xfrm>
          <a:off x="939818" y="1460007"/>
          <a:ext cx="1122776" cy="1122776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ED256-FD63-4906-907B-C0CE7FB536F2}">
      <dsp:nvSpPr>
        <dsp:cNvPr id="0" name=""/>
        <dsp:cNvSpPr/>
      </dsp:nvSpPr>
      <dsp:spPr>
        <a:xfrm rot="10800000">
          <a:off x="1501206" y="2917941"/>
          <a:ext cx="4845618" cy="1122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1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ЭЛЕКТРОННЫЕ МОДУЛИ</a:t>
          </a:r>
          <a:endParaRPr lang="ru-RU" sz="2000" b="1" kern="1200" dirty="0"/>
        </a:p>
      </dsp:txBody>
      <dsp:txXfrm rot="10800000">
        <a:off x="1781900" y="2917941"/>
        <a:ext cx="4564924" cy="1122776"/>
      </dsp:txXfrm>
    </dsp:sp>
    <dsp:sp modelId="{92808201-99BC-4F91-B2D6-6386CA002107}">
      <dsp:nvSpPr>
        <dsp:cNvPr id="0" name=""/>
        <dsp:cNvSpPr/>
      </dsp:nvSpPr>
      <dsp:spPr>
        <a:xfrm>
          <a:off x="939818" y="2917941"/>
          <a:ext cx="1122776" cy="1122776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1B219-A4E9-4AFB-9CD7-139599486CB9}">
      <dsp:nvSpPr>
        <dsp:cNvPr id="0" name=""/>
        <dsp:cNvSpPr/>
      </dsp:nvSpPr>
      <dsp:spPr>
        <a:xfrm rot="10800000">
          <a:off x="1501206" y="4375875"/>
          <a:ext cx="4845618" cy="11227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113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СИМУЛЯЦИОННЫЕ ТЕХНОЛОГИИ</a:t>
          </a:r>
          <a:endParaRPr lang="ru-RU" sz="2000" b="1" kern="1200" dirty="0"/>
        </a:p>
      </dsp:txBody>
      <dsp:txXfrm rot="10800000">
        <a:off x="1781900" y="4375875"/>
        <a:ext cx="4564924" cy="1122776"/>
      </dsp:txXfrm>
    </dsp:sp>
    <dsp:sp modelId="{F1BE3794-6248-4A06-89EA-CD986987BD2A}">
      <dsp:nvSpPr>
        <dsp:cNvPr id="0" name=""/>
        <dsp:cNvSpPr/>
      </dsp:nvSpPr>
      <dsp:spPr>
        <a:xfrm>
          <a:off x="939818" y="4375875"/>
          <a:ext cx="1122776" cy="1122776"/>
        </a:xfrm>
        <a:prstGeom prst="ellipse">
          <a:avLst/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EEBB5-8349-440B-99AF-1B6EF7FBA921}">
      <dsp:nvSpPr>
        <dsp:cNvPr id="0" name=""/>
        <dsp:cNvSpPr/>
      </dsp:nvSpPr>
      <dsp:spPr>
        <a:xfrm>
          <a:off x="0" y="367837"/>
          <a:ext cx="9144000" cy="8381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shade val="8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Обучающий модуль</a:t>
          </a:r>
          <a:endParaRPr lang="ru-RU" sz="3800" kern="1200" dirty="0"/>
        </a:p>
      </dsp:txBody>
      <dsp:txXfrm>
        <a:off x="0" y="367837"/>
        <a:ext cx="9144000" cy="838164"/>
      </dsp:txXfrm>
    </dsp:sp>
    <dsp:sp modelId="{1518A495-5CC9-49D4-B383-D7226820C881}">
      <dsp:nvSpPr>
        <dsp:cNvPr id="0" name=""/>
        <dsp:cNvSpPr/>
      </dsp:nvSpPr>
      <dsp:spPr>
        <a:xfrm>
          <a:off x="4464" y="1461615"/>
          <a:ext cx="3045023" cy="50285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464" y="1461615"/>
        <a:ext cx="3045023" cy="5028546"/>
      </dsp:txXfrm>
    </dsp:sp>
    <dsp:sp modelId="{D88B4E51-6D75-4ED3-B454-EFF95611CD67}">
      <dsp:nvSpPr>
        <dsp:cNvPr id="0" name=""/>
        <dsp:cNvSpPr/>
      </dsp:nvSpPr>
      <dsp:spPr>
        <a:xfrm>
          <a:off x="3049488" y="1488035"/>
          <a:ext cx="3045023" cy="497570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3049488" y="1488035"/>
        <a:ext cx="3045023" cy="4975706"/>
      </dsp:txXfrm>
    </dsp:sp>
    <dsp:sp modelId="{53B4211B-647B-4CE1-9DDA-F01B9E770F14}">
      <dsp:nvSpPr>
        <dsp:cNvPr id="0" name=""/>
        <dsp:cNvSpPr/>
      </dsp:nvSpPr>
      <dsp:spPr>
        <a:xfrm>
          <a:off x="6094511" y="1474815"/>
          <a:ext cx="3045023" cy="5002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094511" y="1474815"/>
        <a:ext cx="3045023" cy="5002148"/>
      </dsp:txXfrm>
    </dsp:sp>
    <dsp:sp modelId="{BD7ACFB1-4B73-4F99-9597-F06BAA01E076}">
      <dsp:nvSpPr>
        <dsp:cNvPr id="0" name=""/>
        <dsp:cNvSpPr/>
      </dsp:nvSpPr>
      <dsp:spPr>
        <a:xfrm flipV="1">
          <a:off x="0" y="6611224"/>
          <a:ext cx="9144000" cy="12575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1">
              <a:shade val="8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D0DE9-85A4-4733-B844-99249E0716AD}">
      <dsp:nvSpPr>
        <dsp:cNvPr id="0" name=""/>
        <dsp:cNvSpPr/>
      </dsp:nvSpPr>
      <dsp:spPr>
        <a:xfrm>
          <a:off x="4614" y="519139"/>
          <a:ext cx="2206907" cy="1651453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 </a:t>
          </a:r>
          <a:r>
            <a:rPr lang="ru-RU" sz="2400" b="1" kern="1200" dirty="0" smtClean="0"/>
            <a:t>ЭТАП</a:t>
          </a:r>
          <a:endParaRPr lang="ru-RU" sz="2400" b="1" kern="1200" dirty="0"/>
        </a:p>
      </dsp:txBody>
      <dsp:txXfrm>
        <a:off x="4614" y="519139"/>
        <a:ext cx="2206907" cy="1100968"/>
      </dsp:txXfrm>
    </dsp:sp>
    <dsp:sp modelId="{D47E7944-1877-4FFF-A3E0-E6E5CA4C704D}">
      <dsp:nvSpPr>
        <dsp:cNvPr id="0" name=""/>
        <dsp:cNvSpPr/>
      </dsp:nvSpPr>
      <dsp:spPr>
        <a:xfrm>
          <a:off x="552002" y="1494742"/>
          <a:ext cx="1883814" cy="772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/>
            <a:t>Тестирование</a:t>
          </a:r>
          <a:endParaRPr lang="ru-RU" sz="1400" b="1" kern="1200" dirty="0"/>
        </a:p>
      </dsp:txBody>
      <dsp:txXfrm>
        <a:off x="574619" y="1517359"/>
        <a:ext cx="1838580" cy="726966"/>
      </dsp:txXfrm>
    </dsp:sp>
    <dsp:sp modelId="{56E79F14-1E55-4A0E-8BA4-676AEB5E44D3}">
      <dsp:nvSpPr>
        <dsp:cNvPr id="0" name=""/>
        <dsp:cNvSpPr/>
      </dsp:nvSpPr>
      <dsp:spPr>
        <a:xfrm rot="15185">
          <a:off x="2456712" y="842221"/>
          <a:ext cx="519813" cy="469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456713" y="935713"/>
        <a:ext cx="379109" cy="281409"/>
      </dsp:txXfrm>
    </dsp:sp>
    <dsp:sp modelId="{7690636F-1889-4CE7-9ABA-678A1A95FC7F}">
      <dsp:nvSpPr>
        <dsp:cNvPr id="0" name=""/>
        <dsp:cNvSpPr/>
      </dsp:nvSpPr>
      <dsp:spPr>
        <a:xfrm>
          <a:off x="3192293" y="476626"/>
          <a:ext cx="2247598" cy="1821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II </a:t>
          </a:r>
          <a:r>
            <a:rPr lang="ru-RU" sz="2400" b="1" kern="1200" dirty="0" smtClean="0"/>
            <a:t>ЭТАП</a:t>
          </a:r>
          <a:endParaRPr lang="ru-RU" sz="2400" b="1" kern="1200" dirty="0"/>
        </a:p>
      </dsp:txBody>
      <dsp:txXfrm>
        <a:off x="3192293" y="476626"/>
        <a:ext cx="2247598" cy="1214335"/>
      </dsp:txXfrm>
    </dsp:sp>
    <dsp:sp modelId="{9E448C28-6A87-4421-85A4-52DE9297C82F}">
      <dsp:nvSpPr>
        <dsp:cNvPr id="0" name=""/>
        <dsp:cNvSpPr/>
      </dsp:nvSpPr>
      <dsp:spPr>
        <a:xfrm>
          <a:off x="3760027" y="1537255"/>
          <a:ext cx="1883814" cy="772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0" kern="1200" dirty="0" smtClean="0">
              <a:solidFill>
                <a:srgbClr val="C00000"/>
              </a:solidFill>
            </a:rPr>
            <a:t>Решение </a:t>
          </a:r>
          <a:r>
            <a:rPr lang="ru-RU" sz="1300" b="1" i="0" kern="1200" dirty="0" err="1" smtClean="0">
              <a:solidFill>
                <a:srgbClr val="C00000"/>
              </a:solidFill>
            </a:rPr>
            <a:t>симуляционных</a:t>
          </a:r>
          <a:r>
            <a:rPr lang="ru-RU" sz="1300" b="1" i="0" kern="1200" dirty="0" smtClean="0">
              <a:solidFill>
                <a:srgbClr val="C00000"/>
              </a:solidFill>
            </a:rPr>
            <a:t> задач</a:t>
          </a:r>
          <a:endParaRPr lang="ru-RU" sz="1300" b="1" i="0" kern="1200" dirty="0">
            <a:solidFill>
              <a:srgbClr val="C00000"/>
            </a:solidFill>
          </a:endParaRPr>
        </a:p>
      </dsp:txBody>
      <dsp:txXfrm>
        <a:off x="3782644" y="1559872"/>
        <a:ext cx="1838580" cy="726966"/>
      </dsp:txXfrm>
    </dsp:sp>
    <dsp:sp modelId="{0BE08A03-2E0E-4256-8C5E-2D302DB874F5}">
      <dsp:nvSpPr>
        <dsp:cNvPr id="0" name=""/>
        <dsp:cNvSpPr/>
      </dsp:nvSpPr>
      <dsp:spPr>
        <a:xfrm rot="21572711">
          <a:off x="5687266" y="836320"/>
          <a:ext cx="524468" cy="469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687268" y="930681"/>
        <a:ext cx="383764" cy="281409"/>
      </dsp:txXfrm>
    </dsp:sp>
    <dsp:sp modelId="{288B73BE-2767-4529-90DD-5549896BA44E}">
      <dsp:nvSpPr>
        <dsp:cNvPr id="0" name=""/>
        <dsp:cNvSpPr/>
      </dsp:nvSpPr>
      <dsp:spPr>
        <a:xfrm>
          <a:off x="6429423" y="467027"/>
          <a:ext cx="2108384" cy="17748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III </a:t>
          </a:r>
          <a:r>
            <a:rPr lang="ru-RU" sz="2400" b="1" kern="1200" dirty="0" smtClean="0"/>
            <a:t>ЭТАП</a:t>
          </a:r>
          <a:endParaRPr lang="ru-RU" sz="2400" b="1" kern="1200" dirty="0"/>
        </a:p>
      </dsp:txBody>
      <dsp:txXfrm>
        <a:off x="6429423" y="467027"/>
        <a:ext cx="2108384" cy="1183245"/>
      </dsp:txXfrm>
    </dsp:sp>
    <dsp:sp modelId="{A03D4051-6AD9-458B-9856-C4AB5BA185BC}">
      <dsp:nvSpPr>
        <dsp:cNvPr id="0" name=""/>
        <dsp:cNvSpPr/>
      </dsp:nvSpPr>
      <dsp:spPr>
        <a:xfrm>
          <a:off x="6898444" y="1525596"/>
          <a:ext cx="1883814" cy="772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/>
            <a:t>Мини-кейсы</a:t>
          </a:r>
          <a:endParaRPr lang="ru-RU" sz="1300" b="1" kern="1200" dirty="0"/>
        </a:p>
      </dsp:txBody>
      <dsp:txXfrm>
        <a:off x="6921061" y="1548213"/>
        <a:ext cx="1838580" cy="726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0.06557</cdr:x>
      <cdr:y>0.08117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0" y="0"/>
          <a:ext cx="57150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sz="2000" b="1" dirty="0"/>
        </a:p>
      </cdr:txBody>
    </cdr:sp>
  </cdr:relSizeAnchor>
  <cdr:relSizeAnchor xmlns:cdr="http://schemas.openxmlformats.org/drawingml/2006/chartDrawing">
    <cdr:from>
      <cdr:x>0.68871</cdr:x>
      <cdr:y>0</cdr:y>
    </cdr:from>
    <cdr:to>
      <cdr:x>1</cdr:x>
      <cdr:y>0.41288</cdr:y>
    </cdr:to>
    <cdr:pic>
      <cdr:nvPicPr>
        <cdr:cNvPr id="3" name="Picture 8" descr="IMG_2107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216680" y="-71438"/>
          <a:ext cx="2713038" cy="203517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  <a:effectLst xmlns:a="http://schemas.openxmlformats.org/drawingml/2006/main">
          <a:softEdge rad="635000"/>
        </a:effec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0.45071</cdr:x>
      <cdr:y>0.78781</cdr:y>
    </cdr:from>
    <cdr:to>
      <cdr:x>0.71831</cdr:x>
      <cdr:y>0.8833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16" y="2357454"/>
          <a:ext cx="135732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dirty="0" smtClean="0"/>
            <a:t>Акушерские щипцы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0.14454</cdr:x>
      <cdr:y>0.65406</cdr:y>
    </cdr:from>
    <cdr:to>
      <cdr:x>0.35011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42942" y="2428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0.03161</cdr:x>
      <cdr:y>0.79487</cdr:y>
    </cdr:from>
    <cdr:to>
      <cdr:x>0.41096</cdr:x>
      <cdr:y>0.98267</cdr:y>
    </cdr:to>
    <cdr:sp macro="" textlink="">
      <cdr:nvSpPr>
        <cdr:cNvPr id="4" name="TextBox 12"/>
        <cdr:cNvSpPr txBox="1"/>
      </cdr:nvSpPr>
      <cdr:spPr>
        <a:xfrm xmlns:a="http://schemas.openxmlformats.org/drawingml/2006/main">
          <a:off x="142876" y="2214578"/>
          <a:ext cx="1714512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Georgia"/>
            </a:rPr>
            <a:t>Вакуум-экстракция плода</a:t>
          </a:r>
          <a:endParaRPr lang="ru-RU" sz="1400" dirty="0">
            <a:latin typeface="Georgia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0.21488</cdr:x>
      <cdr:y>0.0946</cdr:y>
    </cdr:from>
    <cdr:to>
      <cdr:x>0.248</cdr:x>
      <cdr:y>0.13832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57388" y="500066"/>
          <a:ext cx="286288" cy="231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0.40496</cdr:x>
      <cdr:y>0.06757</cdr:y>
    </cdr:from>
    <cdr:to>
      <cdr:x>0.43808</cdr:x>
      <cdr:y>0.11129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500462" y="357190"/>
          <a:ext cx="286287" cy="231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0.60331</cdr:x>
      <cdr:y>0.68919</cdr:y>
    </cdr:from>
    <cdr:to>
      <cdr:x>0.63642</cdr:x>
      <cdr:y>0.74748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14974" y="3643338"/>
          <a:ext cx="286201" cy="308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0.71901</cdr:x>
      <cdr:y>0.05405</cdr:y>
    </cdr:from>
    <cdr:to>
      <cdr:x>0.91736</cdr:x>
      <cdr:y>0.24324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15106" y="285752"/>
          <a:ext cx="1714512" cy="10001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0.27273</cdr:x>
      <cdr:y>0.05405</cdr:y>
    </cdr:from>
    <cdr:to>
      <cdr:x>0.30585</cdr:x>
      <cdr:y>0.09777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57454" y="285752"/>
          <a:ext cx="286288" cy="231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*</a:t>
          </a:r>
          <a:endParaRPr lang="ru-RU" sz="2400" b="1" dirty="0"/>
        </a:p>
      </cdr:txBody>
    </cdr:sp>
  </cdr:relSizeAnchor>
  <cdr:relSizeAnchor xmlns:cdr="http://schemas.openxmlformats.org/drawingml/2006/chartDrawing">
    <cdr:from>
      <cdr:x>0.3719</cdr:x>
      <cdr:y>0.01351</cdr:y>
    </cdr:from>
    <cdr:to>
      <cdr:x>0.40502</cdr:x>
      <cdr:y>0.05723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14710" y="71438"/>
          <a:ext cx="286287" cy="231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0.55372</cdr:x>
      <cdr:y>0.62163</cdr:y>
    </cdr:from>
    <cdr:to>
      <cdr:x>0.58683</cdr:x>
      <cdr:y>0.67992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86346" y="3286148"/>
          <a:ext cx="286201" cy="308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0.66641</cdr:x>
      <cdr:y>0.08108</cdr:y>
    </cdr:from>
    <cdr:to>
      <cdr:x>1</cdr:x>
      <cdr:y>0.37838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57916" y="428628"/>
          <a:ext cx="2883553" cy="157163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>
          <a:solidFill>
            <a:schemeClr val="accent5">
              <a:lumMod val="20000"/>
              <a:lumOff val="80000"/>
            </a:schemeClr>
          </a:solidFill>
        </a:ln>
        <a:effectLst xmlns:a="http://schemas.openxmlformats.org/drawingml/2006/main">
          <a:softEdge rad="127000"/>
        </a:effec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AE0DE-E0F4-4653-B674-00F559F2D2C9}" type="datetimeFigureOut">
              <a:rPr lang="ru-RU" smtClean="0"/>
              <a:pPr/>
              <a:t>13.04.17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205FF-BBBB-404B-BE72-65CC51DE33A0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45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результатам исходного тестирования установлено, что лучшую теоретическую подготовленность обучающиеся имели по теме – «Базовые принципы ведения беременности и родов» (средняя оценка 4,2±0,04), низкую оценку по темам – «Ведение осложненных родов» и «Экстренные и неотложные ситуации в акушерстве» (3,4±0,05 и 3,2±0,05 соответственно). Корреляционной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связи</a:t>
            </a:r>
            <a:r>
              <a:rPr lang="ru-RU" baseline="0" dirty="0" smtClean="0"/>
              <a:t> между уровнем теоретической подготовленности и стажем работы выявлено не было.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5FF-BBBB-404B-BE72-65CC51DE33A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анализе данных установлено, что у врачей, работающих в стационарах 1уровня исходное количество баллов при выполнении операции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вакуум-экстракции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плода и наложения акушерских щипцов было достоверно ниже, чем у их коллег из стационаров 3 уровня.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5FF-BBBB-404B-BE72-65CC51DE33A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Улучшения результатов выполнения врачами акушерами-гинекологами и ординаторами всех этапов СЛР удалось добиться после отработки навыка на тренажере. При проверке итоговых навыков выполнения СЛР в обеих группах частота правильных вентиляций и компрессий достоверно возросла и значительно снизился процент допускаемых ошибок.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05FF-BBBB-404B-BE72-65CC51DE33A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A2A2E-3F10-4F04-9E69-F384AE23325D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CE8A716-0F56-4DDB-BF9B-457CA066DA0C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6CDD4-A11F-4724-9B8E-F7E957DAA115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65777-065F-4A48-B750-5236DF0B9590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EA3AC-8832-458C-A22E-376C2E508EA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6C94-BE38-4861-9B69-BA9B821F9A08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7C15-BF19-4573-9FDC-C878F30D1903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3F9CB-DACC-4CF6-9ADD-CEB97BCD9D13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2BB31-5051-4055-B9C4-E447117874B0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0A65CEC-3961-48CE-B887-31DD85030C9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41A3-D3C2-42AA-A6DC-9A743695D907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2537A-B72E-42ED-A503-DBF62CDEBE17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17B9C-2B97-4D68-B14F-797217BA5CEB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7226019-9399-46AD-966D-3555E030447C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58EE0-3E4C-413A-9FA8-EED1200DBEB4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E167F-E920-4306-9ACF-C6C678F27259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C97B-E61A-4D7C-9591-82E5E81F62F2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CC3CCB-95A1-4F5A-B1AB-030655A99A46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22157DB-8C35-46C5-A5E1-E8017041E7F1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D6D1D-C5DD-4AE1-8C95-D5A9FC0B611E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56B00-8D12-4DFE-AC7E-C98066691D96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ABCFF-3F28-4425-957C-D5081783EE47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2E3C57-2E33-462A-8CEB-B0DEA9845862}" type="datetimeFigureOut">
              <a:rPr lang="ru-RU"/>
              <a:pPr>
                <a:defRPr/>
              </a:pPr>
              <a:t>13.04.17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5E929-AF80-4DC9-81DC-57ADB64D9E60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png"/><Relationship Id="rId6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chart" Target="../charts/chart3.xml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52.jpeg"/><Relationship Id="rId8" Type="http://schemas.openxmlformats.org/officeDocument/2006/relationships/image" Target="../media/image53.png"/><Relationship Id="rId9" Type="http://schemas.openxmlformats.org/officeDocument/2006/relationships/image" Target="../media/image54.png"/><Relationship Id="rId10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3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3.jpeg"/><Relationship Id="rId8" Type="http://schemas.openxmlformats.org/officeDocument/2006/relationships/image" Target="../media/image24.pn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:\Document\ОБЩАЯ_ПАПКА_ДЛЯ_ОБМЕНА_МЕЖДУ_ПОДРАЗДЕЛЕНИЯМИ\ОТДЕЛ ИНФОРМАЦИОННЫХ ТЕХНОЛОГИЙ\Симцентр от Пановой Буклет и информация на стенд\Фото для буклета\здание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85720" y="1071546"/>
            <a:ext cx="3786214" cy="53540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7825" name="Rectangle 7"/>
          <p:cNvSpPr>
            <a:spLocks noGrp="1"/>
          </p:cNvSpPr>
          <p:nvPr>
            <p:ph type="ctrTitle" idx="4294967295"/>
          </p:nvPr>
        </p:nvSpPr>
        <p:spPr>
          <a:xfrm>
            <a:off x="3714744" y="2643182"/>
            <a:ext cx="5214974" cy="2857520"/>
          </a:xfrm>
        </p:spPr>
        <p:txBody>
          <a:bodyPr anchor="ctr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ИСПОЛЬОВАНИЕ СИМУЛЯЦИОННОГО ОБУЧЕНИЯ В РАМКАХ НЕПРЕРЫВНОГО МЕДИЦИНСКОГО ОБРАЗОВАНИЯ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rgbClr val="3333CC"/>
                </a:solidFill>
              </a:rPr>
              <a:t/>
            </a:r>
            <a:br>
              <a:rPr lang="ru-RU" sz="2000" dirty="0" smtClean="0">
                <a:solidFill>
                  <a:srgbClr val="3333CC"/>
                </a:solidFill>
              </a:rPr>
            </a:br>
            <a:r>
              <a:rPr lang="ru-RU" sz="2000" dirty="0" smtClean="0">
                <a:solidFill>
                  <a:srgbClr val="3333CC"/>
                </a:solidFill>
              </a:rPr>
              <a:t/>
            </a:r>
            <a:br>
              <a:rPr lang="ru-RU" sz="2000" dirty="0" smtClean="0">
                <a:solidFill>
                  <a:srgbClr val="3333CC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410" name="Rectangle 8"/>
          <p:cNvSpPr>
            <a:spLocks noGrp="1"/>
          </p:cNvSpPr>
          <p:nvPr>
            <p:ph type="subTitle" idx="4294967295"/>
          </p:nvPr>
        </p:nvSpPr>
        <p:spPr>
          <a:xfrm>
            <a:off x="0" y="142875"/>
            <a:ext cx="9144000" cy="692150"/>
          </a:xfrm>
        </p:spPr>
        <p:txBody>
          <a:bodyPr>
            <a:normAutofit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sym typeface="Tahoma Negreta"/>
              </a:rPr>
              <a:t>ФЕДЕРАЛЬНОЕ ГОСУДАРСТВЕННОЕ БЮДЖЕТНОЕ УЧРЕЖДЕНИЕ «ИВАНОВСКИЙ НАУЧНО-ИССЛЕДОВАТЕЛЬСКИЙ ИНСТИТУТ  МАТЕРИНСТВА И ДЕТСТВА им. В.Н.ГОРОДКОВА» 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sym typeface="Tahoma Negreta"/>
              </a:rPr>
              <a:t>МИНЗДРАВА РОССИИ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200" b="1" dirty="0">
              <a:solidFill>
                <a:srgbClr val="002060"/>
              </a:solidFill>
              <a:sym typeface="Tahoma Negret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642918"/>
            <a:ext cx="5607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+mn-lt"/>
                <a:cs typeface="Times New Roman" pitchFamily="18" charset="0"/>
              </a:rPr>
              <a:t>КАФЕДРА  АКУШЕРСТВА И ГИНЕКОЛОГИИ, НЕОНАТОЛОГИИ, </a:t>
            </a:r>
          </a:p>
          <a:p>
            <a:pPr algn="ctr"/>
            <a:r>
              <a:rPr lang="ru-RU" sz="1200" b="1" dirty="0" smtClean="0">
                <a:latin typeface="+mn-lt"/>
                <a:cs typeface="Times New Roman" pitchFamily="18" charset="0"/>
              </a:rPr>
              <a:t>АНЕСТЕЗИОЛОГИИ И РЕАНИМАТОЛОГИИ</a:t>
            </a:r>
            <a:endParaRPr lang="ru-RU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744" y="635795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Иваново 2017</a:t>
            </a:r>
            <a:endParaRPr lang="ru-RU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4929198"/>
            <a:ext cx="550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Georgia"/>
                <a:ea typeface="+mj-ea"/>
                <a:cs typeface="+mj-cs"/>
              </a:rPr>
              <a:t>Панова И.А., Малышкина А.И., </a:t>
            </a:r>
          </a:p>
          <a:p>
            <a:pPr algn="ctr"/>
            <a:r>
              <a:rPr lang="ru-RU" b="1" dirty="0" err="1" smtClean="0">
                <a:solidFill>
                  <a:srgbClr val="002060"/>
                </a:solidFill>
                <a:latin typeface="Georgia"/>
                <a:ea typeface="+mj-ea"/>
                <a:cs typeface="+mj-cs"/>
              </a:rPr>
              <a:t>Сытова</a:t>
            </a:r>
            <a:r>
              <a:rPr lang="ru-RU" b="1" dirty="0" smtClean="0">
                <a:solidFill>
                  <a:srgbClr val="002060"/>
                </a:solidFill>
                <a:latin typeface="Georgia"/>
                <a:ea typeface="+mj-ea"/>
                <a:cs typeface="+mj-cs"/>
              </a:rPr>
              <a:t> Л.А., </a:t>
            </a:r>
            <a:r>
              <a:rPr lang="ru-RU" b="1" dirty="0" err="1" smtClean="0">
                <a:solidFill>
                  <a:srgbClr val="002060"/>
                </a:solidFill>
                <a:latin typeface="Georgia"/>
              </a:rPr>
              <a:t>Рокотянская</a:t>
            </a:r>
            <a:r>
              <a:rPr lang="ru-RU" b="1" dirty="0" smtClean="0">
                <a:solidFill>
                  <a:srgbClr val="002060"/>
                </a:solidFill>
                <a:latin typeface="Georgia"/>
              </a:rPr>
              <a:t> Е.А.,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685820"/>
          </a:xfrm>
        </p:spPr>
        <p:txBody>
          <a:bodyPr/>
          <a:lstStyle/>
          <a:p>
            <a:pPr algn="ctr" eaLnBrk="1" hangingPunct="1"/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cs typeface="Times New Roman" pitchFamily="18" charset="0"/>
              </a:rPr>
              <a:t>СТРУКТУРА СИМУЛЯЦИОННО-ТРЕНИНГОВОГО ЦЕНТРА</a:t>
            </a:r>
            <a:r>
              <a:rPr lang="ru-RU" altLang="ru-RU" sz="23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3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6627" name="Picture 8" descr="IMG_20140918_10211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66" y="1142984"/>
            <a:ext cx="3095625" cy="221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white">
          <a:xfrm>
            <a:off x="5932860" y="4715719"/>
            <a:ext cx="3204604" cy="2136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3" descr="Рисунок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214818"/>
            <a:ext cx="2579685" cy="167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539750" y="1125538"/>
            <a:ext cx="2232025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родовый зал</a:t>
            </a:r>
            <a:endParaRPr lang="ru-RU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6407150" y="3429000"/>
            <a:ext cx="2736850" cy="7016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палата интенсивной терапии</a:t>
            </a:r>
            <a:endParaRPr lang="ru-RU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179388" y="3357563"/>
            <a:ext cx="2449512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детское отделение</a:t>
            </a:r>
            <a:endParaRPr lang="ru-RU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3132138" y="5949950"/>
            <a:ext cx="2663825" cy="7016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комнаты управления симуляцией</a:t>
            </a:r>
            <a:endParaRPr lang="ru-RU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5940425" y="4581525"/>
            <a:ext cx="2447925" cy="396875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залы дебрифинга</a:t>
            </a:r>
            <a:endParaRPr lang="ru-RU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lena.boyko\Desktop\ФОТОСЕССИЯ 6.03.17\DSC_3834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071546"/>
            <a:ext cx="3811575" cy="25581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1" name="Picture 3" descr="C:\Users\elena.boyko\Desktop\ФОТОСЕССИЯ 6.03.17\DSC_36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70554"/>
            <a:ext cx="3714744" cy="246717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ru-RU" sz="2000" b="1" dirty="0" smtClean="0">
                <a:solidFill>
                  <a:schemeClr val="accent1"/>
                </a:solidFill>
              </a:rPr>
              <a:t>ОТРАБОТКА ПРАКТИЧЕСКИХ НАВЫКОВ</a:t>
            </a:r>
          </a:p>
        </p:txBody>
      </p:sp>
      <p:sp>
        <p:nvSpPr>
          <p:cNvPr id="209923" name="Rectangle 8"/>
          <p:cNvSpPr>
            <a:spLocks noChangeArrowheads="1"/>
          </p:cNvSpPr>
          <p:nvPr/>
        </p:nvSpPr>
        <p:spPr bwMode="auto">
          <a:xfrm>
            <a:off x="5000628" y="5929330"/>
            <a:ext cx="32147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  <a:ea typeface="Avenir Roman"/>
                <a:cs typeface="Avenir Roman"/>
              </a:rPr>
              <a:t>Сердечно-легочная реанимация взрослого</a:t>
            </a:r>
            <a:endParaRPr lang="ru-RU" b="1" dirty="0">
              <a:solidFill>
                <a:srgbClr val="C00000"/>
              </a:solidFill>
              <a:latin typeface="+mn-lt"/>
              <a:ea typeface="Avenir Roman"/>
              <a:cs typeface="Avenir Roman"/>
            </a:endParaRPr>
          </a:p>
        </p:txBody>
      </p:sp>
      <p:sp>
        <p:nvSpPr>
          <p:cNvPr id="209925" name="Rectangle 17"/>
          <p:cNvSpPr>
            <a:spLocks noChangeArrowheads="1"/>
          </p:cNvSpPr>
          <p:nvPr/>
        </p:nvSpPr>
        <p:spPr bwMode="auto">
          <a:xfrm rot="10800000" flipV="1">
            <a:off x="500034" y="5715016"/>
            <a:ext cx="3571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  <a:ea typeface="Avenir Roman"/>
                <a:cs typeface="Avenir Roman"/>
              </a:rPr>
              <a:t>Сердечно-легочная реанимация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  <a:ea typeface="Avenir Roman"/>
                <a:cs typeface="Avenir Roman"/>
              </a:rPr>
              <a:t> новорожденного</a:t>
            </a:r>
            <a:endParaRPr lang="ru-RU" b="1" dirty="0">
              <a:solidFill>
                <a:srgbClr val="C00000"/>
              </a:solidFill>
              <a:latin typeface="+mn-lt"/>
              <a:ea typeface="Avenir Roman"/>
              <a:cs typeface="Avenir Roman"/>
            </a:endParaRPr>
          </a:p>
        </p:txBody>
      </p:sp>
      <p:pic>
        <p:nvPicPr>
          <p:cNvPr id="209929" name="Picture 12" descr="IMG_17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643314"/>
            <a:ext cx="3097213" cy="232251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2" name="Picture 3" descr="N:\Document\ОБЩАЯ_ПАПКА_ДЛЯ_ОБМЕНА_МЕЖДУ_ПОДРАЗДЕЛЕНИЯМИ\ОТДЕЛ ИНФОРМАЦИОННЫХ ТЕХНОЛОГИЙ\Симцентр от Пановой Буклет и информация на стенд\Фото для буклета\буклет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857628"/>
            <a:ext cx="3675659" cy="235745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 descr="H:\РОКОТЯНСКАЯ ЕЛЕНА\ФОТО СИМ\20160218_121752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000108"/>
            <a:ext cx="3458231" cy="228601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4" name="TextBox 13"/>
          <p:cNvSpPr txBox="1"/>
          <p:nvPr/>
        </p:nvSpPr>
        <p:spPr>
          <a:xfrm>
            <a:off x="5357818" y="3000372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Вакуум-экстракция плода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8" name="Picture 4" descr="H:\РОКОТЯНСКАЯ ЕЛЕНА\ФОТО СИМ\20160609_1205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000108"/>
            <a:ext cx="3786214" cy="227172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7" name="Picture 2" descr="N:\Document\ОБЩАЯ_ПАПКА_ДЛЯ_ОБМЕНА_МЕЖДУ_ПОДРАЗДЕЛЕНИЯМИ\ОТДЕЛ ИНФОРМАЦИОННЫХ ТЕХНОЛОГИЙ\Симцентр от Пановой Буклет и информация на стенд\Фото для буклета\буклетх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500438"/>
            <a:ext cx="1930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8" name="TextBox 17"/>
          <p:cNvSpPr txBox="1"/>
          <p:nvPr/>
        </p:nvSpPr>
        <p:spPr>
          <a:xfrm>
            <a:off x="928662" y="3000372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+mn-lt"/>
              </a:rPr>
              <a:t>Наложение акушерских щипцов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534400" cy="758825"/>
          </a:xfrm>
        </p:spPr>
        <p:txBody>
          <a:bodyPr anchor="ctr"/>
          <a:lstStyle/>
          <a:p>
            <a:pPr algn="ctr" eaLnBrk="1" hangingPunct="1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РЕШЕНИЕ СИМУЛЯЦИОННЫХ ЗАДАЧ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endParaRPr lang="ru-RU" sz="2800" b="1" dirty="0" smtClean="0">
              <a:solidFill>
                <a:schemeClr val="accent1"/>
              </a:solidFill>
            </a:endParaRPr>
          </a:p>
        </p:txBody>
      </p:sp>
      <p:pic>
        <p:nvPicPr>
          <p:cNvPr id="216068" name="Picture 8" descr="DSC_0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643050"/>
            <a:ext cx="2733675" cy="412591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16070" name="Picture 16" descr="IMG_50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795837"/>
            <a:ext cx="3095625" cy="206216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026" name="Picture 2" descr="H:\РОКОТЯНСКАЯ ЕЛЕНА\ФОТО СИМ\Родовый зал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0423" y="1357298"/>
            <a:ext cx="3343577" cy="221457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14282" y="1428736"/>
            <a:ext cx="3143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● </a:t>
            </a:r>
            <a:r>
              <a:rPr lang="ru-RU" dirty="0" smtClean="0">
                <a:latin typeface="+mn-lt"/>
              </a:rPr>
              <a:t>По каждой клинической задачи на кафедре разработаны оценочные листы, в основу которых заложены современные алгоритмы действий</a:t>
            </a:r>
            <a:endParaRPr lang="ru-RU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3500438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● </a:t>
            </a:r>
            <a:r>
              <a:rPr lang="ru-RU" dirty="0" smtClean="0">
                <a:latin typeface="+mn-lt"/>
              </a:rPr>
              <a:t>Результат работы бригады оценивается по 30 позициям (каждая из которых – от 1 до 5 баллов)</a:t>
            </a:r>
            <a:endParaRPr lang="ru-RU" dirty="0">
              <a:latin typeface="+mn-lt"/>
            </a:endParaRPr>
          </a:p>
        </p:txBody>
      </p:sp>
      <p:pic>
        <p:nvPicPr>
          <p:cNvPr id="1027" name="Picture 3" descr="H:\РОКОТЯНСКАЯ ЕЛЕНА\КАФЕДРА\nurse_helping_stick_figure_in_hospital_bed_800_clr_136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25550"/>
            <a:ext cx="2455211" cy="233245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white">
          <a:xfrm>
            <a:off x="6357950" y="3500438"/>
            <a:ext cx="2238370" cy="14205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E:\кар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260350"/>
            <a:ext cx="9107487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7858125" y="3643313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54</a:t>
            </a:r>
          </a:p>
        </p:txBody>
      </p:sp>
      <p:sp>
        <p:nvSpPr>
          <p:cNvPr id="2052" name="TextBox 8"/>
          <p:cNvSpPr txBox="1">
            <a:spLocks noChangeArrowheads="1"/>
          </p:cNvSpPr>
          <p:nvPr/>
        </p:nvSpPr>
        <p:spPr bwMode="auto">
          <a:xfrm>
            <a:off x="5643563" y="3786188"/>
            <a:ext cx="503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34</a:t>
            </a:r>
          </a:p>
        </p:txBody>
      </p:sp>
      <p:sp>
        <p:nvSpPr>
          <p:cNvPr id="2053" name="TextBox 9"/>
          <p:cNvSpPr txBox="1">
            <a:spLocks noChangeArrowheads="1"/>
          </p:cNvSpPr>
          <p:nvPr/>
        </p:nvSpPr>
        <p:spPr bwMode="auto">
          <a:xfrm>
            <a:off x="6948488" y="4032250"/>
            <a:ext cx="503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2054" name="TextBox 10"/>
          <p:cNvSpPr txBox="1">
            <a:spLocks noChangeArrowheads="1"/>
          </p:cNvSpPr>
          <p:nvPr/>
        </p:nvSpPr>
        <p:spPr bwMode="auto">
          <a:xfrm>
            <a:off x="7215188" y="4714875"/>
            <a:ext cx="503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11</a:t>
            </a:r>
          </a:p>
        </p:txBody>
      </p:sp>
      <p:sp>
        <p:nvSpPr>
          <p:cNvPr id="2055" name="TextBox 11"/>
          <p:cNvSpPr txBox="1">
            <a:spLocks noChangeArrowheads="1"/>
          </p:cNvSpPr>
          <p:nvPr/>
        </p:nvSpPr>
        <p:spPr bwMode="auto">
          <a:xfrm>
            <a:off x="5989638" y="4594225"/>
            <a:ext cx="504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50</a:t>
            </a:r>
          </a:p>
        </p:txBody>
      </p:sp>
      <p:sp>
        <p:nvSpPr>
          <p:cNvPr id="2056" name="TextBox 12"/>
          <p:cNvSpPr txBox="1">
            <a:spLocks noChangeArrowheads="1"/>
          </p:cNvSpPr>
          <p:nvPr/>
        </p:nvSpPr>
        <p:spPr bwMode="auto">
          <a:xfrm>
            <a:off x="5618163" y="4945063"/>
            <a:ext cx="503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6491288" y="5191125"/>
            <a:ext cx="504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42</a:t>
            </a: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6053138" y="5699125"/>
            <a:ext cx="504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24</a:t>
            </a:r>
          </a:p>
        </p:txBody>
      </p:sp>
      <p:sp>
        <p:nvSpPr>
          <p:cNvPr id="2059" name="TextBox 15"/>
          <p:cNvSpPr txBox="1">
            <a:spLocks noChangeArrowheads="1"/>
          </p:cNvSpPr>
          <p:nvPr/>
        </p:nvSpPr>
        <p:spPr bwMode="auto">
          <a:xfrm>
            <a:off x="5027613" y="5068888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</a:rPr>
              <a:t>53</a:t>
            </a:r>
          </a:p>
        </p:txBody>
      </p:sp>
      <p:sp>
        <p:nvSpPr>
          <p:cNvPr id="2060" name="TextBox 16"/>
          <p:cNvSpPr txBox="1">
            <a:spLocks noChangeArrowheads="1"/>
          </p:cNvSpPr>
          <p:nvPr/>
        </p:nvSpPr>
        <p:spPr bwMode="auto">
          <a:xfrm>
            <a:off x="4776788" y="4860925"/>
            <a:ext cx="503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26</a:t>
            </a:r>
          </a:p>
        </p:txBody>
      </p:sp>
      <p:sp>
        <p:nvSpPr>
          <p:cNvPr id="2061" name="TextBox 17"/>
          <p:cNvSpPr txBox="1">
            <a:spLocks noChangeArrowheads="1"/>
          </p:cNvSpPr>
          <p:nvPr/>
        </p:nvSpPr>
        <p:spPr bwMode="auto">
          <a:xfrm>
            <a:off x="3911600" y="5118100"/>
            <a:ext cx="504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36</a:t>
            </a:r>
          </a:p>
        </p:txBody>
      </p:sp>
      <p:sp>
        <p:nvSpPr>
          <p:cNvPr id="2062" name="TextBox 18"/>
          <p:cNvSpPr txBox="1">
            <a:spLocks noChangeArrowheads="1"/>
          </p:cNvSpPr>
          <p:nvPr/>
        </p:nvSpPr>
        <p:spPr bwMode="auto">
          <a:xfrm>
            <a:off x="3857625" y="3571875"/>
            <a:ext cx="6365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14</a:t>
            </a:r>
          </a:p>
        </p:txBody>
      </p:sp>
      <p:sp>
        <p:nvSpPr>
          <p:cNvPr id="2063" name="TextBox 19"/>
          <p:cNvSpPr txBox="1">
            <a:spLocks noChangeArrowheads="1"/>
          </p:cNvSpPr>
          <p:nvPr/>
        </p:nvSpPr>
        <p:spPr bwMode="auto">
          <a:xfrm>
            <a:off x="2987675" y="3752850"/>
            <a:ext cx="504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55</a:t>
            </a:r>
          </a:p>
        </p:txBody>
      </p:sp>
      <p:sp>
        <p:nvSpPr>
          <p:cNvPr id="2064" name="TextBox 20"/>
          <p:cNvSpPr txBox="1">
            <a:spLocks noChangeArrowheads="1"/>
          </p:cNvSpPr>
          <p:nvPr/>
        </p:nvSpPr>
        <p:spPr bwMode="auto">
          <a:xfrm>
            <a:off x="2627313" y="4187825"/>
            <a:ext cx="504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51</a:t>
            </a:r>
          </a:p>
        </p:txBody>
      </p:sp>
      <p:sp>
        <p:nvSpPr>
          <p:cNvPr id="2065" name="TextBox 21"/>
          <p:cNvSpPr txBox="1">
            <a:spLocks noChangeArrowheads="1"/>
          </p:cNvSpPr>
          <p:nvPr/>
        </p:nvSpPr>
        <p:spPr bwMode="auto">
          <a:xfrm>
            <a:off x="3098800" y="4822825"/>
            <a:ext cx="503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</a:rPr>
              <a:t>20</a:t>
            </a:r>
          </a:p>
        </p:txBody>
      </p:sp>
      <p:sp>
        <p:nvSpPr>
          <p:cNvPr id="2066" name="TextBox 22"/>
          <p:cNvSpPr txBox="1">
            <a:spLocks noChangeArrowheads="1"/>
          </p:cNvSpPr>
          <p:nvPr/>
        </p:nvSpPr>
        <p:spPr bwMode="auto">
          <a:xfrm>
            <a:off x="2767013" y="4737100"/>
            <a:ext cx="504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2067" name="TextBox 23"/>
          <p:cNvSpPr txBox="1">
            <a:spLocks noChangeArrowheads="1"/>
          </p:cNvSpPr>
          <p:nvPr/>
        </p:nvSpPr>
        <p:spPr bwMode="auto">
          <a:xfrm>
            <a:off x="2516188" y="4613275"/>
            <a:ext cx="5032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48</a:t>
            </a:r>
          </a:p>
        </p:txBody>
      </p:sp>
      <p:sp>
        <p:nvSpPr>
          <p:cNvPr id="2068" name="TextBox 24"/>
          <p:cNvSpPr txBox="1">
            <a:spLocks noChangeArrowheads="1"/>
          </p:cNvSpPr>
          <p:nvPr/>
        </p:nvSpPr>
        <p:spPr bwMode="auto">
          <a:xfrm>
            <a:off x="2006600" y="3452813"/>
            <a:ext cx="5032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18</a:t>
            </a:r>
          </a:p>
        </p:txBody>
      </p:sp>
      <p:sp>
        <p:nvSpPr>
          <p:cNvPr id="2069" name="TextBox 25"/>
          <p:cNvSpPr txBox="1">
            <a:spLocks noChangeArrowheads="1"/>
          </p:cNvSpPr>
          <p:nvPr/>
        </p:nvSpPr>
        <p:spPr bwMode="auto">
          <a:xfrm>
            <a:off x="1778000" y="3941763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31</a:t>
            </a:r>
          </a:p>
        </p:txBody>
      </p:sp>
      <p:sp>
        <p:nvSpPr>
          <p:cNvPr id="2070" name="TextBox 26"/>
          <p:cNvSpPr txBox="1">
            <a:spLocks noChangeArrowheads="1"/>
          </p:cNvSpPr>
          <p:nvPr/>
        </p:nvSpPr>
        <p:spPr bwMode="auto">
          <a:xfrm>
            <a:off x="1271588" y="4013200"/>
            <a:ext cx="5048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2</a:t>
            </a:r>
          </a:p>
        </p:txBody>
      </p:sp>
      <p:sp>
        <p:nvSpPr>
          <p:cNvPr id="2071" name="TextBox 27"/>
          <p:cNvSpPr txBox="1">
            <a:spLocks noChangeArrowheads="1"/>
          </p:cNvSpPr>
          <p:nvPr/>
        </p:nvSpPr>
        <p:spPr bwMode="auto">
          <a:xfrm>
            <a:off x="738188" y="4013200"/>
            <a:ext cx="5032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30</a:t>
            </a:r>
          </a:p>
        </p:txBody>
      </p:sp>
      <p:sp>
        <p:nvSpPr>
          <p:cNvPr id="2072" name="TextBox 28"/>
          <p:cNvSpPr txBox="1">
            <a:spLocks noChangeArrowheads="1"/>
          </p:cNvSpPr>
          <p:nvPr/>
        </p:nvSpPr>
        <p:spPr bwMode="auto">
          <a:xfrm>
            <a:off x="684213" y="4335463"/>
            <a:ext cx="5032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</a:rPr>
              <a:t>40</a:t>
            </a:r>
          </a:p>
        </p:txBody>
      </p:sp>
      <p:sp>
        <p:nvSpPr>
          <p:cNvPr id="2073" name="TextBox 29"/>
          <p:cNvSpPr txBox="1">
            <a:spLocks noChangeArrowheads="1"/>
          </p:cNvSpPr>
          <p:nvPr/>
        </p:nvSpPr>
        <p:spPr bwMode="auto">
          <a:xfrm>
            <a:off x="1501775" y="5453063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/>
              <a:t>3</a:t>
            </a:r>
          </a:p>
        </p:txBody>
      </p:sp>
      <p:sp>
        <p:nvSpPr>
          <p:cNvPr id="2074" name="TextBox 30"/>
          <p:cNvSpPr txBox="1">
            <a:spLocks noChangeArrowheads="1"/>
          </p:cNvSpPr>
          <p:nvPr/>
        </p:nvSpPr>
        <p:spPr bwMode="auto">
          <a:xfrm>
            <a:off x="1344613" y="5570538"/>
            <a:ext cx="5032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</a:rPr>
              <a:t>29</a:t>
            </a:r>
          </a:p>
        </p:txBody>
      </p:sp>
      <p:sp>
        <p:nvSpPr>
          <p:cNvPr id="2075" name="TextBox 31"/>
          <p:cNvSpPr txBox="1">
            <a:spLocks noChangeArrowheads="1"/>
          </p:cNvSpPr>
          <p:nvPr/>
        </p:nvSpPr>
        <p:spPr bwMode="auto">
          <a:xfrm>
            <a:off x="1481138" y="5802313"/>
            <a:ext cx="5048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/>
              <a:t>27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V="1">
            <a:off x="1487488" y="5938838"/>
            <a:ext cx="14287" cy="123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7" name="TextBox 43"/>
          <p:cNvSpPr txBox="1">
            <a:spLocks noChangeArrowheads="1"/>
          </p:cNvSpPr>
          <p:nvPr/>
        </p:nvSpPr>
        <p:spPr bwMode="auto">
          <a:xfrm>
            <a:off x="1344613" y="6007100"/>
            <a:ext cx="50323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/>
              <a:t>52</a:t>
            </a:r>
          </a:p>
        </p:txBody>
      </p:sp>
      <p:sp>
        <p:nvSpPr>
          <p:cNvPr id="2078" name="TextBox 43"/>
          <p:cNvSpPr txBox="1">
            <a:spLocks noChangeArrowheads="1"/>
          </p:cNvSpPr>
          <p:nvPr/>
        </p:nvSpPr>
        <p:spPr bwMode="auto">
          <a:xfrm>
            <a:off x="1143000" y="6072188"/>
            <a:ext cx="503238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/>
              <a:t>35</a:t>
            </a:r>
          </a:p>
        </p:txBody>
      </p:sp>
      <p:cxnSp>
        <p:nvCxnSpPr>
          <p:cNvPr id="31" name="Прямая соединительная линия 30"/>
          <p:cNvCxnSpPr>
            <a:stCxn id="2077" idx="1"/>
          </p:cNvCxnSpPr>
          <p:nvPr/>
        </p:nvCxnSpPr>
        <p:spPr>
          <a:xfrm rot="10800000" flipH="1">
            <a:off x="1344613" y="5929313"/>
            <a:ext cx="98425" cy="193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0" name="TextBox 30"/>
          <p:cNvSpPr txBox="1">
            <a:spLocks noChangeArrowheads="1"/>
          </p:cNvSpPr>
          <p:nvPr/>
        </p:nvSpPr>
        <p:spPr bwMode="auto">
          <a:xfrm>
            <a:off x="1214438" y="5643563"/>
            <a:ext cx="5032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2081" name="TextBox 43"/>
          <p:cNvSpPr txBox="1">
            <a:spLocks noChangeArrowheads="1"/>
          </p:cNvSpPr>
          <p:nvPr/>
        </p:nvSpPr>
        <p:spPr bwMode="auto">
          <a:xfrm>
            <a:off x="1000125" y="6000750"/>
            <a:ext cx="5032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/>
              <a:t>28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rot="5400000" flipH="1" flipV="1">
            <a:off x="1208881" y="5934870"/>
            <a:ext cx="142875" cy="131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071563" y="5857875"/>
            <a:ext cx="169862" cy="7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TextBox 43"/>
          <p:cNvSpPr txBox="1">
            <a:spLocks noChangeArrowheads="1"/>
          </p:cNvSpPr>
          <p:nvPr/>
        </p:nvSpPr>
        <p:spPr bwMode="auto">
          <a:xfrm>
            <a:off x="857250" y="5857875"/>
            <a:ext cx="503238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900" b="1"/>
              <a:t>12</a:t>
            </a:r>
          </a:p>
        </p:txBody>
      </p:sp>
      <p:sp>
        <p:nvSpPr>
          <p:cNvPr id="2085" name="TextBox 22"/>
          <p:cNvSpPr txBox="1">
            <a:spLocks noChangeArrowheads="1"/>
          </p:cNvSpPr>
          <p:nvPr/>
        </p:nvSpPr>
        <p:spPr bwMode="auto">
          <a:xfrm>
            <a:off x="1900238" y="4929188"/>
            <a:ext cx="5048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2086" name="TextBox 22"/>
          <p:cNvSpPr txBox="1">
            <a:spLocks noChangeArrowheads="1"/>
          </p:cNvSpPr>
          <p:nvPr/>
        </p:nvSpPr>
        <p:spPr bwMode="auto">
          <a:xfrm>
            <a:off x="1604963" y="5000625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39</a:t>
            </a:r>
          </a:p>
        </p:txBody>
      </p:sp>
      <p:sp>
        <p:nvSpPr>
          <p:cNvPr id="2087" name="TextBox 22"/>
          <p:cNvSpPr txBox="1">
            <a:spLocks noChangeArrowheads="1"/>
          </p:cNvSpPr>
          <p:nvPr/>
        </p:nvSpPr>
        <p:spPr bwMode="auto">
          <a:xfrm>
            <a:off x="1428750" y="514350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41</a:t>
            </a:r>
          </a:p>
        </p:txBody>
      </p:sp>
      <p:sp>
        <p:nvSpPr>
          <p:cNvPr id="2088" name="TextBox 22"/>
          <p:cNvSpPr txBox="1">
            <a:spLocks noChangeArrowheads="1"/>
          </p:cNvSpPr>
          <p:nvPr/>
        </p:nvSpPr>
        <p:spPr bwMode="auto">
          <a:xfrm>
            <a:off x="1450975" y="4949825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49</a:t>
            </a:r>
          </a:p>
        </p:txBody>
      </p:sp>
      <p:sp>
        <p:nvSpPr>
          <p:cNvPr id="2089" name="TextBox 22"/>
          <p:cNvSpPr txBox="1">
            <a:spLocks noChangeArrowheads="1"/>
          </p:cNvSpPr>
          <p:nvPr/>
        </p:nvSpPr>
        <p:spPr bwMode="auto">
          <a:xfrm>
            <a:off x="1312863" y="501173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2090" name="TextBox 22"/>
          <p:cNvSpPr txBox="1">
            <a:spLocks noChangeArrowheads="1"/>
          </p:cNvSpPr>
          <p:nvPr/>
        </p:nvSpPr>
        <p:spPr bwMode="auto">
          <a:xfrm>
            <a:off x="1111250" y="5203825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7</a:t>
            </a:r>
          </a:p>
        </p:txBody>
      </p:sp>
      <p:sp>
        <p:nvSpPr>
          <p:cNvPr id="2091" name="TextBox 22"/>
          <p:cNvSpPr txBox="1">
            <a:spLocks noChangeArrowheads="1"/>
          </p:cNvSpPr>
          <p:nvPr/>
        </p:nvSpPr>
        <p:spPr bwMode="auto">
          <a:xfrm>
            <a:off x="1154113" y="506095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45</a:t>
            </a:r>
          </a:p>
        </p:txBody>
      </p:sp>
      <p:sp>
        <p:nvSpPr>
          <p:cNvPr id="2092" name="TextBox 22"/>
          <p:cNvSpPr txBox="1">
            <a:spLocks noChangeArrowheads="1"/>
          </p:cNvSpPr>
          <p:nvPr/>
        </p:nvSpPr>
        <p:spPr bwMode="auto">
          <a:xfrm>
            <a:off x="1016000" y="506095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093" name="TextBox 22"/>
          <p:cNvSpPr txBox="1">
            <a:spLocks noChangeArrowheads="1"/>
          </p:cNvSpPr>
          <p:nvPr/>
        </p:nvSpPr>
        <p:spPr bwMode="auto">
          <a:xfrm>
            <a:off x="973138" y="520858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094" name="TextBox 22"/>
          <p:cNvSpPr txBox="1">
            <a:spLocks noChangeArrowheads="1"/>
          </p:cNvSpPr>
          <p:nvPr/>
        </p:nvSpPr>
        <p:spPr bwMode="auto">
          <a:xfrm>
            <a:off x="857250" y="514350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15</a:t>
            </a:r>
          </a:p>
        </p:txBody>
      </p:sp>
      <p:sp>
        <p:nvSpPr>
          <p:cNvPr id="2095" name="TextBox 22"/>
          <p:cNvSpPr txBox="1">
            <a:spLocks noChangeArrowheads="1"/>
          </p:cNvSpPr>
          <p:nvPr/>
        </p:nvSpPr>
        <p:spPr bwMode="auto">
          <a:xfrm>
            <a:off x="765175" y="502920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096" name="TextBox 22"/>
          <p:cNvSpPr txBox="1">
            <a:spLocks noChangeArrowheads="1"/>
          </p:cNvSpPr>
          <p:nvPr/>
        </p:nvSpPr>
        <p:spPr bwMode="auto">
          <a:xfrm>
            <a:off x="685800" y="485775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2097" name="TextBox 22"/>
          <p:cNvSpPr txBox="1">
            <a:spLocks noChangeArrowheads="1"/>
          </p:cNvSpPr>
          <p:nvPr/>
        </p:nvSpPr>
        <p:spPr bwMode="auto">
          <a:xfrm>
            <a:off x="808038" y="4625975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46</a:t>
            </a:r>
          </a:p>
        </p:txBody>
      </p:sp>
      <p:sp>
        <p:nvSpPr>
          <p:cNvPr id="2098" name="TextBox 22"/>
          <p:cNvSpPr txBox="1">
            <a:spLocks noChangeArrowheads="1"/>
          </p:cNvSpPr>
          <p:nvPr/>
        </p:nvSpPr>
        <p:spPr bwMode="auto">
          <a:xfrm>
            <a:off x="1022350" y="457200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56</a:t>
            </a:r>
          </a:p>
        </p:txBody>
      </p:sp>
      <p:sp>
        <p:nvSpPr>
          <p:cNvPr id="2099" name="TextBox 22"/>
          <p:cNvSpPr txBox="1">
            <a:spLocks noChangeArrowheads="1"/>
          </p:cNvSpPr>
          <p:nvPr/>
        </p:nvSpPr>
        <p:spPr bwMode="auto">
          <a:xfrm>
            <a:off x="1246188" y="4522788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2100" name="TextBox 22"/>
          <p:cNvSpPr txBox="1">
            <a:spLocks noChangeArrowheads="1"/>
          </p:cNvSpPr>
          <p:nvPr/>
        </p:nvSpPr>
        <p:spPr bwMode="auto">
          <a:xfrm>
            <a:off x="1143000" y="476885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101" name="TextBox 22"/>
          <p:cNvSpPr txBox="1">
            <a:spLocks noChangeArrowheads="1"/>
          </p:cNvSpPr>
          <p:nvPr/>
        </p:nvSpPr>
        <p:spPr bwMode="auto">
          <a:xfrm>
            <a:off x="1285875" y="478155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2102" name="TextBox 22"/>
          <p:cNvSpPr txBox="1">
            <a:spLocks noChangeArrowheads="1"/>
          </p:cNvSpPr>
          <p:nvPr/>
        </p:nvSpPr>
        <p:spPr bwMode="auto">
          <a:xfrm>
            <a:off x="1103313" y="4900613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38</a:t>
            </a:r>
          </a:p>
        </p:txBody>
      </p:sp>
      <p:sp>
        <p:nvSpPr>
          <p:cNvPr id="2103" name="TextBox 22"/>
          <p:cNvSpPr txBox="1">
            <a:spLocks noChangeArrowheads="1"/>
          </p:cNvSpPr>
          <p:nvPr/>
        </p:nvSpPr>
        <p:spPr bwMode="auto">
          <a:xfrm>
            <a:off x="938213" y="4951413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47</a:t>
            </a:r>
          </a:p>
        </p:txBody>
      </p:sp>
      <p:sp>
        <p:nvSpPr>
          <p:cNvPr id="2104" name="TextBox 22"/>
          <p:cNvSpPr txBox="1">
            <a:spLocks noChangeArrowheads="1"/>
          </p:cNvSpPr>
          <p:nvPr/>
        </p:nvSpPr>
        <p:spPr bwMode="auto">
          <a:xfrm>
            <a:off x="812800" y="4906963"/>
            <a:ext cx="285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2105" name="TextBox 22"/>
          <p:cNvSpPr txBox="1">
            <a:spLocks noChangeArrowheads="1"/>
          </p:cNvSpPr>
          <p:nvPr/>
        </p:nvSpPr>
        <p:spPr bwMode="auto">
          <a:xfrm>
            <a:off x="1285875" y="4911725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2106" name="TextBox 22"/>
          <p:cNvSpPr txBox="1">
            <a:spLocks noChangeArrowheads="1"/>
          </p:cNvSpPr>
          <p:nvPr/>
        </p:nvSpPr>
        <p:spPr bwMode="auto">
          <a:xfrm>
            <a:off x="1489075" y="469265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2107" name="TextBox 22"/>
          <p:cNvSpPr txBox="1">
            <a:spLocks noChangeArrowheads="1"/>
          </p:cNvSpPr>
          <p:nvPr/>
        </p:nvSpPr>
        <p:spPr bwMode="auto">
          <a:xfrm>
            <a:off x="1428750" y="4806950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>
                <a:solidFill>
                  <a:schemeClr val="bg1"/>
                </a:solidFill>
              </a:rPr>
              <a:t>37</a:t>
            </a:r>
          </a:p>
        </p:txBody>
      </p:sp>
      <p:sp>
        <p:nvSpPr>
          <p:cNvPr id="2108" name="TextBox 22"/>
          <p:cNvSpPr txBox="1">
            <a:spLocks noChangeArrowheads="1"/>
          </p:cNvSpPr>
          <p:nvPr/>
        </p:nvSpPr>
        <p:spPr bwMode="auto">
          <a:xfrm>
            <a:off x="877888" y="5038725"/>
            <a:ext cx="2857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22</a:t>
            </a:r>
          </a:p>
        </p:txBody>
      </p:sp>
      <p:sp>
        <p:nvSpPr>
          <p:cNvPr id="2109" name="TextBox 29"/>
          <p:cNvSpPr txBox="1">
            <a:spLocks noChangeArrowheads="1"/>
          </p:cNvSpPr>
          <p:nvPr/>
        </p:nvSpPr>
        <p:spPr bwMode="auto">
          <a:xfrm>
            <a:off x="1169988" y="4654550"/>
            <a:ext cx="2746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110" name="TextBox 62"/>
          <p:cNvSpPr txBox="1">
            <a:spLocks noChangeArrowheads="1"/>
          </p:cNvSpPr>
          <p:nvPr/>
        </p:nvSpPr>
        <p:spPr bwMode="auto">
          <a:xfrm>
            <a:off x="142875" y="285750"/>
            <a:ext cx="2286000" cy="2862263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Амурская обл. 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Архангельская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Астраханская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Белгородская 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Брянская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Владимирская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Воронежская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Забайкальский край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 b="1">
                <a:solidFill>
                  <a:srgbClr val="C00000"/>
                </a:solidFill>
              </a:rPr>
              <a:t>Ивановская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Калужская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Камчатский край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Карачаево-Черкесская Республика 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Костромская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Красноярский край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Курская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Липецкая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Магаданская 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Ненецкий АО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Нижегородская обл.</a:t>
            </a:r>
          </a:p>
          <a:p>
            <a:pPr marL="228600" indent="-228600">
              <a:buFont typeface="Calibri" pitchFamily="34" charset="0"/>
              <a:buAutoNum type="arabicPeriod"/>
            </a:pPr>
            <a:r>
              <a:rPr lang="ru-RU" sz="900"/>
              <a:t>Новосибирская обл.</a:t>
            </a:r>
          </a:p>
        </p:txBody>
      </p:sp>
      <p:sp>
        <p:nvSpPr>
          <p:cNvPr id="2111" name="TextBox 63"/>
          <p:cNvSpPr txBox="1">
            <a:spLocks noChangeArrowheads="1"/>
          </p:cNvSpPr>
          <p:nvPr/>
        </p:nvSpPr>
        <p:spPr bwMode="auto">
          <a:xfrm>
            <a:off x="2143125" y="285750"/>
            <a:ext cx="2500313" cy="2862263"/>
          </a:xfrm>
          <a:prstGeom prst="rect">
            <a:avLst/>
          </a:prstGeom>
          <a:solidFill>
            <a:schemeClr val="bg1">
              <a:alpha val="45097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/>
              <a:t>Омская обл.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/>
              <a:t>Орловская обл.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/>
              <a:t>Пензенская обл.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Приморский край (Владивосток)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Башкортостан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Бурятия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Дагестан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Кабардино-Балкария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Калмыкия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Карелия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Коми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Марий-Эл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Мордовия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Саха (Якутия)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Северная Осетия Алания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Тыва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Республика Чувашия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Рязанская обл.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Самарская обл. </a:t>
            </a:r>
          </a:p>
          <a:p>
            <a:pPr marL="228600" indent="-228600">
              <a:buFont typeface="Calibri" pitchFamily="34" charset="0"/>
              <a:buAutoNum type="arabicPeriod" startAt="21"/>
            </a:pPr>
            <a:r>
              <a:rPr lang="ru-RU" sz="900">
                <a:solidFill>
                  <a:srgbClr val="000000"/>
                </a:solidFill>
              </a:rPr>
              <a:t>Санкт-Петербург</a:t>
            </a:r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4357688" y="285750"/>
            <a:ext cx="1539875" cy="2862263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txBody>
          <a:bodyPr>
            <a:spAutoFit/>
          </a:bodyPr>
          <a:lstStyle/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Саратовская обл.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Сахалинская обл. 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Смоленская обл.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Ставропольский край 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Тамбовская обл.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Тверская обл.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Тульская обл.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Тюменская обл.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Ульяновская обл. 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Хабаровский край 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Ханты-Мансийский АО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Чеченская Республика 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Читинская обл.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Чукотский АО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Ямало-Ненецкий АО </a:t>
            </a:r>
          </a:p>
          <a:p>
            <a:pPr marL="228600" indent="-228600">
              <a:buFont typeface="+mj-lt"/>
              <a:buAutoNum type="arabicPeriod" startAt="41"/>
              <a:defRPr/>
            </a:pPr>
            <a:r>
              <a:rPr lang="ru-RU" sz="900" dirty="0">
                <a:cs typeface="Arial" charset="0"/>
              </a:rPr>
              <a:t>Ярославская обл.</a:t>
            </a:r>
          </a:p>
          <a:p>
            <a:pPr marL="228600" indent="-228600">
              <a:buFont typeface="+mj-lt"/>
              <a:buAutoNum type="arabicPeriod" startAt="41"/>
              <a:defRPr/>
            </a:pPr>
            <a:endParaRPr lang="ru-RU" sz="900" dirty="0">
              <a:cs typeface="Arial" charset="0"/>
            </a:endParaRPr>
          </a:p>
          <a:p>
            <a:pPr marL="228600" indent="-228600">
              <a:buFont typeface="+mj-lt"/>
              <a:buAutoNum type="arabicPeriod" startAt="41"/>
              <a:defRPr/>
            </a:pPr>
            <a:endParaRPr lang="ru-RU" sz="900" dirty="0">
              <a:cs typeface="Arial" charset="0"/>
            </a:endParaRPr>
          </a:p>
          <a:p>
            <a:pPr>
              <a:defRPr/>
            </a:pPr>
            <a:endParaRPr lang="ru-RU" dirty="0">
              <a:cs typeface="Arial" charset="0"/>
            </a:endParaRPr>
          </a:p>
        </p:txBody>
      </p:sp>
      <p:sp>
        <p:nvSpPr>
          <p:cNvPr id="2113" name="TextBox 65"/>
          <p:cNvSpPr txBox="1">
            <a:spLocks noChangeArrowheads="1"/>
          </p:cNvSpPr>
          <p:nvPr/>
        </p:nvSpPr>
        <p:spPr bwMode="auto">
          <a:xfrm>
            <a:off x="2928938" y="6072188"/>
            <a:ext cx="3643312" cy="369887"/>
          </a:xfrm>
          <a:prstGeom prst="rect">
            <a:avLst/>
          </a:prstGeom>
          <a:solidFill>
            <a:schemeClr val="lt1">
              <a:alpha val="64000"/>
            </a:schemeClr>
          </a:solidFill>
          <a:ln>
            <a:prstDash val="solid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НАША ГЕОГРАФИЯ  </a:t>
            </a:r>
          </a:p>
        </p:txBody>
      </p:sp>
      <p:pic>
        <p:nvPicPr>
          <p:cNvPr id="2114" name="Picture 66" descr="H:\КАРТА\цфо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0575" y="285750"/>
            <a:ext cx="3273425" cy="328612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8582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РЕЗУЛЬТАТЫ ИСХОДЯЩЕГО И ИТОГОВОГО ТЕСТИРОВАНИЯ ЗНАНИЙ ПОСЛЕ ЦИКЛА СИМУЛЯЦИОННОГО ОБУЧЕНИЯ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214282" y="1357298"/>
          <a:ext cx="871543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57158" y="6357958"/>
            <a:ext cx="8501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р=0,01; ** р=0,001 - коэффициент достоверности разности результатов между группами сравнения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1785926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**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1785926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**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1785926"/>
            <a:ext cx="3834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**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1785926"/>
            <a:ext cx="357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*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1214422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+mn-lt"/>
              </a:rPr>
              <a:t>баллы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САМООЦЕНКА ПРОФЕССИОНАЛЬНЫХ НАВЫКОВ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ДО И ПОСЛЕ ЦИКЛА ПОВЫШЕНИЯ КВАЛИФИКАЦИИ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C:\Users\elena.boyko\Desktop\img041.jp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5797660" cy="2142625"/>
          </a:xfrm>
          <a:prstGeom prst="rect">
            <a:avLst/>
          </a:prstGeom>
          <a:ln>
            <a:noFill/>
          </a:ln>
          <a:effectLst/>
        </p:spPr>
      </p:pic>
      <p:graphicFrame>
        <p:nvGraphicFramePr>
          <p:cNvPr id="5" name="Диаграмма 4"/>
          <p:cNvGraphicFramePr/>
          <p:nvPr/>
        </p:nvGraphicFramePr>
        <p:xfrm>
          <a:off x="3500430" y="3294066"/>
          <a:ext cx="5643570" cy="3563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143372" y="342900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+mn-lt"/>
              </a:rPr>
              <a:t>баллы</a:t>
            </a:r>
            <a:endParaRPr lang="ru-RU" sz="1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786190"/>
            <a:ext cx="3071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j-lt"/>
              </a:rPr>
              <a:t>● Тест-карта самооценки профессиональных навыков разработана на кафедре</a:t>
            </a:r>
          </a:p>
          <a:p>
            <a:r>
              <a:rPr lang="ru-RU" sz="1600" dirty="0" smtClean="0">
                <a:latin typeface="+mj-lt"/>
              </a:rPr>
              <a:t> </a:t>
            </a:r>
          </a:p>
          <a:p>
            <a:r>
              <a:rPr lang="ru-RU" sz="1600" dirty="0" smtClean="0">
                <a:latin typeface="+mj-lt"/>
              </a:rPr>
              <a:t>● Каждый навык оценивается  в баллах от 1 до 10; максимальное возможное количество баллов - 80</a:t>
            </a:r>
            <a:endParaRPr lang="ru-RU" sz="1600" dirty="0">
              <a:latin typeface="+mj-lt"/>
            </a:endParaRPr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5786446" y="1214422"/>
            <a:ext cx="3143272" cy="214314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u="sng" dirty="0" smtClean="0"/>
          </a:p>
          <a:p>
            <a:r>
              <a:rPr lang="ru-RU" b="1" dirty="0" smtClean="0"/>
              <a:t>Самооценка</a:t>
            </a:r>
            <a:r>
              <a:rPr lang="ru-RU" dirty="0" smtClean="0"/>
              <a:t> – это представление человека о важности своей личной деятельности в обществе и оценивание себя и собственных качеств и возможностей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6357958"/>
            <a:ext cx="7215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р=0,001 - коэффициент достоверности разности результатов между группами сравнения 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3429000"/>
            <a:ext cx="4286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*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929718" cy="107157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8CADAE">
                    <a:lumMod val="75000"/>
                  </a:srgbClr>
                </a:solidFill>
              </a:rPr>
              <a:t>ОЦЕНКА ВЫПОЛНЕНИЯ ПРАКТИЧЕСКИХ НАВЫКОВ </a:t>
            </a:r>
            <a:br>
              <a:rPr lang="ru-RU" sz="2000" b="1" dirty="0" smtClean="0">
                <a:solidFill>
                  <a:srgbClr val="8CADAE">
                    <a:lumMod val="75000"/>
                  </a:srgbClr>
                </a:solidFill>
              </a:rPr>
            </a:br>
            <a:r>
              <a:rPr lang="ru-RU" sz="2000" b="1" dirty="0" smtClean="0">
                <a:solidFill>
                  <a:srgbClr val="8CADAE">
                    <a:lumMod val="75000"/>
                  </a:srgbClr>
                </a:solidFill>
              </a:rPr>
              <a:t>ДО И ПОСЛЕ СИМУЛЯЦИОННЫХ ЗАНЯТИЙ</a:t>
            </a:r>
            <a:br>
              <a:rPr lang="ru-RU" sz="2000" b="1" dirty="0" smtClean="0">
                <a:solidFill>
                  <a:srgbClr val="8CADAE">
                    <a:lumMod val="75000"/>
                  </a:srgbClr>
                </a:solidFill>
              </a:rPr>
            </a:b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 по теме «Акушерские операции» </a:t>
            </a:r>
            <a:b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786190"/>
            <a:ext cx="3643338" cy="214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● </a:t>
            </a:r>
            <a:r>
              <a:rPr lang="ru-RU" sz="1600" dirty="0" smtClean="0">
                <a:latin typeface="+mj-lt"/>
              </a:rPr>
              <a:t>Оценочные листы правильности выполнения отдельных практических навыков разработаны на кафедре</a:t>
            </a:r>
          </a:p>
          <a:p>
            <a:r>
              <a:rPr lang="ru-RU" sz="1600" dirty="0" smtClean="0">
                <a:latin typeface="+mj-lt"/>
              </a:rPr>
              <a:t> </a:t>
            </a:r>
          </a:p>
          <a:p>
            <a:r>
              <a:rPr lang="ru-RU" sz="1600" dirty="0" smtClean="0">
                <a:latin typeface="+mj-lt"/>
              </a:rPr>
              <a:t>● Каждый этап навыка оценивается  в баллах от 0 до 2; максимальное возможное количество баллов - 18</a:t>
            </a:r>
            <a:endParaRPr lang="ru-RU" sz="1600" dirty="0">
              <a:latin typeface="+mj-lt"/>
            </a:endParaRPr>
          </a:p>
        </p:txBody>
      </p:sp>
      <p:pic>
        <p:nvPicPr>
          <p:cNvPr id="7" name="Содержимое 6" descr="C:\Users\elena.boyko\Desktop\img042.jpg"/>
          <p:cNvPicPr>
            <a:picLocks noGrp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428736"/>
            <a:ext cx="64294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9"/>
          <p:cNvGraphicFramePr>
            <a:graphicFrameLocks/>
          </p:cNvGraphicFramePr>
          <p:nvPr/>
        </p:nvGraphicFramePr>
        <p:xfrm>
          <a:off x="4071934" y="3500438"/>
          <a:ext cx="4519615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H:\РОКОТЯНСКАЯ ЕЛЕНА\ФОТО СИМ\20160218_122243 (2)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5457" y="3357562"/>
            <a:ext cx="2118543" cy="12626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5" name="Picture 3" descr="H:\РОКОТЯНСКАЯ ЕЛЕНА\ФОТО СИМ\20160609_120616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7549" y="5214950"/>
            <a:ext cx="1976451" cy="1185871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4282" y="6357958"/>
            <a:ext cx="86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р=0,01; ** р=0,001 - коэффициент достоверности разности результатов между группами сравнения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378619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**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3643314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*</a:t>
            </a:r>
            <a:endParaRPr lang="ru-RU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428604"/>
            <a:ext cx="8534400" cy="758825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Результаты оценки практических навыков по оказанию первичной реанимации взрослого до и после цикла повышения квалификации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214282" y="1142984"/>
          <a:ext cx="8643937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100010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357958"/>
            <a:ext cx="857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 р=0,001 - коэффициент достоверности разности результатов  в группах сравнения до и после ПК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786182" y="128586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**</a:t>
            </a:r>
            <a:endParaRPr lang="ru-RU" sz="3200" dirty="0"/>
          </a:p>
        </p:txBody>
      </p:sp>
      <p:pic>
        <p:nvPicPr>
          <p:cNvPr id="8" name="Picture 3" descr="N:\Document\ОБЩАЯ_ПАПКА_ДЛЯ_ОБМЕНА_МЕЖДУ_ПОДРАЗДЕЛЕНИЯМИ\ОТДЕЛ ИНФОРМАЦИОННЫХ ТЕХНОЛОГИЙ\Симцентр от Пановой Буклет и информация на стенд\Фото для буклета\буклет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351876"/>
            <a:ext cx="2681660" cy="171993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5786446" y="4214818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**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928794" y="1214422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**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и по запросу симуляционные технолог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385534" cy="4572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215074" y="1571612"/>
            <a:ext cx="2428892" cy="1357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СТАЖИРОВКА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71612"/>
            <a:ext cx="2428892" cy="13573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ДИСТАНЦИОННОЕ ОБУЧЕНИЕ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1571612"/>
            <a:ext cx="250033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СИМУЛЯЦИОННОЕ ОБУЧЕНИЕ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500438"/>
            <a:ext cx="4143404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ЭФФЕКТИВНОСТЬ ОБРАЗОВАТЕЛЬНОГО ПРОЦЕССА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286388"/>
            <a:ext cx="442915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ПРОФЕССИОНАЛЬНЫХ КОМПЕТЕНЦИЙ</a:t>
            </a:r>
            <a:endParaRPr lang="ru-RU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НМО</a:t>
            </a:r>
            <a:endParaRPr lang="ru-RU" b="1" dirty="0"/>
          </a:p>
        </p:txBody>
      </p:sp>
      <p:sp>
        <p:nvSpPr>
          <p:cNvPr id="48130" name="AutoShape 2" descr="Картинки по запросу повышение эффектив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Картинки по запросу повышение эффектив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3" name="Picture 5" descr="E:\фото работа\рос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00" y="4293777"/>
            <a:ext cx="2457798" cy="1635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4" name="Picture 6" descr="E:\фото работа\супер вра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4218" y="4143380"/>
            <a:ext cx="2582633" cy="190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28596" y="857232"/>
            <a:ext cx="3786214" cy="5595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 1 января 2016 года </a:t>
            </a:r>
            <a:r>
              <a:rPr lang="ru-RU" sz="18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внедрена 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новая процедура допуска к профессиональной деятельности </a:t>
            </a:r>
            <a:r>
              <a:rPr lang="ru-RU" sz="18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аккредитация 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специалиста</a:t>
            </a:r>
            <a:r>
              <a:rPr lang="ru-RU" sz="18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 Переход  к  процедуре 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аккредитации  специалистов 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осуществляется поэтапно 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с 1 января 2016 г. по  31  декабря  2025  г. 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включительно.</a:t>
            </a:r>
            <a:endParaRPr lang="ru-RU" sz="18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Федеральный 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закон от 21.11.2011 N 323-ФЗ </a:t>
            </a:r>
            <a:endParaRPr lang="ru-RU" sz="18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ред. от 03.07.2016) </a:t>
            </a:r>
            <a:endParaRPr lang="ru-RU" sz="18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"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Об основах охраны здоровья граждан в Российской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Федерации"</a:t>
            </a:r>
          </a:p>
          <a:p>
            <a:pPr marL="0" indent="0" algn="ctr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:\фото работа\csm_csm_Akkreditacija_specialista_new_9dd78a6c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50281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500562" y="2285992"/>
            <a:ext cx="1714512" cy="714380"/>
          </a:xfrm>
          <a:prstGeom prst="roundRect">
            <a:avLst/>
          </a:prstGeom>
          <a:noFill/>
          <a:ln w="66675" cmpd="sng">
            <a:solidFill>
              <a:srgbClr val="FF0000">
                <a:alpha val="74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3857628"/>
            <a:ext cx="4214842" cy="500066"/>
          </a:xfrm>
          <a:prstGeom prst="roundRect">
            <a:avLst/>
          </a:prstGeom>
          <a:noFill/>
          <a:ln w="66675" cmpd="sng">
            <a:solidFill>
              <a:srgbClr val="FF0000">
                <a:alpha val="74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3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28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57488" y="3857628"/>
            <a:ext cx="3286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Совершенствование </a:t>
            </a:r>
          </a:p>
          <a:p>
            <a:pPr lvl="0" algn="ctr"/>
            <a:r>
              <a:rPr lang="ru-RU" sz="20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системы медицинского образования </a:t>
            </a:r>
            <a:endParaRPr lang="ru-RU" sz="2000" b="1" dirty="0">
              <a:ln w="12700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7215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  <a:latin typeface="+mj-lt"/>
              </a:rPr>
              <a:t>ПЕРВИЧНАЯ АККРЕДИТАЦИЯ (специализированная с 2018г)</a:t>
            </a:r>
            <a:endParaRPr lang="ru-RU" sz="3200" b="1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000108"/>
          <a:ext cx="8786874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62" name="Picture 2" descr="http://imczato.ucoz.ru/avatar/int-op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643314"/>
            <a:ext cx="2667019" cy="2000264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0826" y="3571876"/>
            <a:ext cx="2485145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3646539"/>
            <a:ext cx="3000396" cy="225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8" name="Picture 8" descr="http://poradu.pp.ua/uploads/posts/2016-02/yak-chim-lkuvati-bezsonnya-u-domashnh-umovah-narodn-metodi-yak-lkuvati-bezsonnya-u-zhnok-u-cholovkv-pri-klmaks-v-ltnomu-vc_658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4" b="-1001"/>
          <a:stretch>
            <a:fillRect/>
          </a:stretch>
        </p:blipFill>
        <p:spPr bwMode="auto">
          <a:xfrm>
            <a:off x="285720" y="214290"/>
            <a:ext cx="1428760" cy="1296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3AC3A-2407-4E20-8608-68DAF04070F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457200" y="1214422"/>
          <a:ext cx="8229600" cy="5382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5650" y="260350"/>
            <a:ext cx="8229600" cy="993775"/>
          </a:xfrm>
          <a:solidFill>
            <a:schemeClr val="tx1">
              <a:alpha val="1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9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19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 smtClean="0">
                <a:solidFill>
                  <a:srgbClr val="000099"/>
                </a:solidFill>
              </a:rPr>
              <a:t>Разработка перечня станций для </a:t>
            </a:r>
            <a:r>
              <a:rPr lang="en-US" sz="2400" b="1" dirty="0" smtClean="0">
                <a:solidFill>
                  <a:srgbClr val="000099"/>
                </a:solidFill>
              </a:rPr>
              <a:t>II</a:t>
            </a:r>
            <a:r>
              <a:rPr lang="ru-RU" sz="2400" b="1" dirty="0" smtClean="0">
                <a:solidFill>
                  <a:srgbClr val="000099"/>
                </a:solidFill>
              </a:rPr>
              <a:t> этапа</a:t>
            </a:r>
            <a:br>
              <a:rPr lang="ru-RU" sz="2400" b="1" dirty="0" smtClean="0">
                <a:solidFill>
                  <a:srgbClr val="000099"/>
                </a:solidFill>
              </a:rPr>
            </a:br>
            <a:endParaRPr lang="ru-RU" sz="2400" b="1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9"/>
            <a:ext cx="8534400" cy="714380"/>
          </a:xfrm>
        </p:spPr>
        <p:txBody>
          <a:bodyPr/>
          <a:lstStyle/>
          <a:p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Результаты оценки практических навыков по оказанию первичной реанимации взрослого у ординаторов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4294967295"/>
          </p:nvPr>
        </p:nvGraphicFramePr>
        <p:xfrm>
          <a:off x="214282" y="1142984"/>
          <a:ext cx="8643937" cy="528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14348" y="1500174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%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6357958"/>
            <a:ext cx="8572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р=0,01; - коэффициент достоверности разности результатов  в группах сравнения до и после ПК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142984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*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4071942"/>
            <a:ext cx="324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*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34400" cy="63025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ЗАКЛЮЧЕНИЕ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428736"/>
            <a:ext cx="7786742" cy="4500562"/>
          </a:xfrm>
        </p:spPr>
        <p:txBody>
          <a:bodyPr/>
          <a:lstStyle/>
          <a:p>
            <a:r>
              <a:rPr lang="ru-RU" sz="2000" dirty="0" smtClean="0"/>
              <a:t>Анализ эффективности прохождения циклов ПК с использованием </a:t>
            </a:r>
            <a:r>
              <a:rPr lang="ru-RU" sz="2000" dirty="0" err="1" smtClean="0"/>
              <a:t>симуляционных</a:t>
            </a:r>
            <a:r>
              <a:rPr lang="ru-RU" sz="2000" dirty="0" smtClean="0"/>
              <a:t> тренингов показал, что повышается уровень не только теоретических знаний врачей, но и уровень выполнения практических навыков, самооценки, формируются навыки командной работы в различных клинических ситуациях.</a:t>
            </a:r>
          </a:p>
          <a:p>
            <a:endParaRPr lang="ru-RU" sz="2000" dirty="0" smtClean="0"/>
          </a:p>
          <a:p>
            <a:r>
              <a:rPr lang="ru-RU" sz="2000" dirty="0" smtClean="0"/>
              <a:t>Использование в системе НМО </a:t>
            </a:r>
            <a:r>
              <a:rPr lang="ru-RU" sz="2000" dirty="0" err="1" smtClean="0"/>
              <a:t>симуляционного</a:t>
            </a:r>
            <a:r>
              <a:rPr lang="ru-RU" sz="2000" dirty="0" smtClean="0"/>
              <a:t> обучения даст целый ряд положительных результатов в виде улучшения уровня практической подготовки специалистов, снижения врачебных ошибок и повышения качества медицинской помощи в целом.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647950" y="285750"/>
            <a:ext cx="6496050" cy="1143000"/>
          </a:xfrm>
          <a:prstGeom prst="roundRect">
            <a:avLst>
              <a:gd name="adj" fmla="val 50000"/>
            </a:avLst>
          </a:prstGeom>
        </p:spPr>
        <p:txBody>
          <a:bodyPr/>
          <a:lstStyle/>
          <a:p>
            <a:pPr algn="r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СПАСИБО ЗА ВНИМАНИЕ!</a:t>
            </a:r>
          </a:p>
        </p:txBody>
      </p:sp>
      <p:pic>
        <p:nvPicPr>
          <p:cNvPr id="896002" name="Picture 3" descr="IMG_020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6639"/>
            <a:ext cx="3357951" cy="6791361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29058" y="4500570"/>
            <a:ext cx="4572032" cy="62071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venir Roman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7030A0"/>
                </a:solidFill>
                <a:latin typeface="Georgia" pitchFamily="18" charset="0"/>
                <a:cs typeface="Avenir Roman"/>
              </a:rPr>
              <a:t>Сайт </a:t>
            </a:r>
            <a:r>
              <a:rPr lang="ru-RU" sz="1600" b="1" dirty="0" smtClean="0">
                <a:solidFill>
                  <a:srgbClr val="7030A0"/>
                </a:solidFill>
                <a:latin typeface="Georgia" pitchFamily="18" charset="0"/>
                <a:cs typeface="Avenir Roman"/>
              </a:rPr>
              <a:t>института-</a:t>
            </a:r>
            <a:r>
              <a:rPr lang="en-US" sz="1600" b="1" dirty="0" smtClean="0">
                <a:solidFill>
                  <a:srgbClr val="7030A0"/>
                </a:solidFill>
                <a:latin typeface="Georgia" pitchFamily="18" charset="0"/>
                <a:cs typeface="Avenir Roman"/>
              </a:rPr>
              <a:t>www.niimid.ru</a:t>
            </a:r>
            <a:endParaRPr lang="ru-RU" sz="1600" b="1" dirty="0" smtClean="0">
              <a:solidFill>
                <a:srgbClr val="7030A0"/>
              </a:solidFill>
              <a:latin typeface="Georgia" pitchFamily="18" charset="0"/>
              <a:cs typeface="Avenir Roman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7030A0"/>
                </a:solidFill>
                <a:latin typeface="Georgia" pitchFamily="18" charset="0"/>
                <a:cs typeface="Avenir Roman"/>
              </a:rPr>
              <a:t>Электронная почта – </a:t>
            </a:r>
            <a:r>
              <a:rPr lang="en-US" sz="1600" b="1" dirty="0" smtClean="0">
                <a:solidFill>
                  <a:srgbClr val="7030A0"/>
                </a:solidFill>
                <a:latin typeface="Georgia" pitchFamily="18" charset="0"/>
                <a:cs typeface="Avenir Roman"/>
              </a:rPr>
              <a:t>ivniimid@inbox.ru</a:t>
            </a:r>
            <a:endParaRPr lang="ru-RU" sz="1600" b="1" dirty="0">
              <a:solidFill>
                <a:srgbClr val="7030A0"/>
              </a:solidFill>
              <a:latin typeface="Georgia" pitchFamily="18" charset="0"/>
              <a:cs typeface="Avenir Roman"/>
            </a:endParaRPr>
          </a:p>
          <a:p>
            <a:pPr algn="ctr">
              <a:defRPr/>
            </a:pPr>
            <a:endParaRPr lang="ru-RU" sz="16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venir Roman"/>
            </a:endParaRPr>
          </a:p>
        </p:txBody>
      </p:sp>
      <p:pic>
        <p:nvPicPr>
          <p:cNvPr id="5" name="Picture 6" descr="7e3d8b36330c0e1d815a5579aa81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5056219"/>
            <a:ext cx="2000264" cy="18017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868" y="1500174"/>
            <a:ext cx="54292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7DA0D3"/>
              </a:buClr>
              <a:defRPr/>
            </a:pPr>
            <a:r>
              <a:rPr lang="ru-RU" sz="1400" b="1" kern="0" dirty="0" smtClean="0">
                <a:solidFill>
                  <a:srgbClr val="7030A0"/>
                </a:solidFill>
                <a:latin typeface="Georgia" pitchFamily="18" charset="0"/>
              </a:rPr>
              <a:t>ФЕДЕРАЛЬНОЕ ГОСУДАРСТВЕННОЕ БЮДЖЕТНОЕ УЧРЕЖДЕНИЕ «ИВАНОВСКИЙ НАУЧНО-ИССЛЕДОВАТЕЛЬСКИЙ ИНСТИТУТ  МАТЕРИНСТВА И ДЕТСТВА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7DA0D3"/>
              </a:buClr>
              <a:defRPr/>
            </a:pPr>
            <a:r>
              <a:rPr lang="ru-RU" sz="1400" b="1" kern="0" dirty="0" smtClean="0">
                <a:solidFill>
                  <a:srgbClr val="7030A0"/>
                </a:solidFill>
                <a:latin typeface="Georgia" pitchFamily="18" charset="0"/>
              </a:rPr>
              <a:t>им. В.Н.ГОРОДКОВА» МИНЗДРАВА РОССИИ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7DA0D3"/>
              </a:buClr>
              <a:defRPr/>
            </a:pPr>
            <a:endParaRPr lang="ru-RU" sz="1400" b="1" kern="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7DA0D3"/>
              </a:buClr>
              <a:defRPr/>
            </a:pPr>
            <a:r>
              <a:rPr lang="ru-RU" sz="1400" b="1" kern="0" dirty="0" smtClean="0">
                <a:solidFill>
                  <a:srgbClr val="7030A0"/>
                </a:solidFill>
                <a:latin typeface="Georgia" pitchFamily="18" charset="0"/>
              </a:rPr>
              <a:t>КАФЕДРА  АКУШЕРСТВА И ГИНЕКОЛОГИИ, НЕОНАТОЛОГИИ, 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7DA0D3"/>
              </a:buClr>
              <a:defRPr/>
            </a:pPr>
            <a:r>
              <a:rPr lang="ru-RU" sz="1400" b="1" kern="0" dirty="0" smtClean="0">
                <a:solidFill>
                  <a:srgbClr val="7030A0"/>
                </a:solidFill>
                <a:latin typeface="Georgia" pitchFamily="18" charset="0"/>
              </a:rPr>
              <a:t>АНЕСТЕЗИОЛОГИИ И РЕАНИМАТОЛОГИИ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7DA0D3"/>
              </a:buClr>
              <a:defRPr/>
            </a:pPr>
            <a:endParaRPr lang="ru-RU" sz="1600" b="1" kern="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7DA0D3"/>
              </a:buClr>
              <a:defRPr/>
            </a:pPr>
            <a:endParaRPr lang="ru-RU" sz="1600" b="1" kern="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7DA0D3"/>
              </a:buClr>
              <a:defRPr/>
            </a:pPr>
            <a:r>
              <a:rPr lang="ru-RU" sz="1600" b="1" kern="0" dirty="0" smtClean="0">
                <a:solidFill>
                  <a:srgbClr val="7030A0"/>
                </a:solidFill>
                <a:latin typeface="Georgia" pitchFamily="18" charset="0"/>
              </a:rPr>
              <a:t>Иваново, ул.Победы, д.20, 153045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  <a:buClr>
                <a:srgbClr val="7DA0D3"/>
              </a:buClr>
              <a:defRPr/>
            </a:pPr>
            <a:r>
              <a:rPr lang="ru-RU" sz="1600" b="1" kern="0" dirty="0" smtClean="0">
                <a:solidFill>
                  <a:srgbClr val="7030A0"/>
                </a:solidFill>
                <a:latin typeface="Georgia" pitchFamily="18" charset="0"/>
              </a:rPr>
              <a:t>Тел. 8(4932) 33-83-20</a:t>
            </a:r>
            <a:endParaRPr lang="ru-RU" sz="1600" b="1" kern="0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428596" y="857232"/>
            <a:ext cx="3786214" cy="55959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 1 января 2016 года </a:t>
            </a:r>
            <a:r>
              <a:rPr lang="ru-RU" sz="18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внедрена </a:t>
            </a:r>
            <a:r>
              <a:rPr lang="ru-RU" sz="180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новая процедура допуска к профессиональной деятельности </a:t>
            </a:r>
            <a:r>
              <a:rPr lang="ru-RU" sz="18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аккредитация 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специалиста</a:t>
            </a:r>
            <a:r>
              <a:rPr lang="ru-RU" sz="180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 Переход  к  процедуре 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аккредитации  специалистов 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осуществляется поэтапно 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</a:rPr>
              <a:t>с 1 января 2016 г. по  31  декабря  2025  г. 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+mj-lt"/>
              </a:rPr>
              <a:t>включительно.</a:t>
            </a:r>
            <a:endParaRPr lang="ru-RU" sz="1800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Федеральный 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закон от 21.11.2011 N 323-ФЗ </a:t>
            </a:r>
            <a:endParaRPr lang="ru-RU" sz="18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ред. от 03.07.2016) </a:t>
            </a:r>
            <a:endParaRPr lang="ru-RU" sz="1800" b="1" dirty="0" smtClean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"</a:t>
            </a:r>
            <a:r>
              <a:rPr lang="ru-RU" sz="1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Об основах охраны здоровья граждан в Российской </a:t>
            </a:r>
            <a:r>
              <a:rPr lang="ru-RU" sz="18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Федерации"</a:t>
            </a:r>
          </a:p>
          <a:p>
            <a:pPr marL="0" indent="0" algn="ctr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:\фото работа\csm_csm_Akkreditacija_specialista_new_9dd78a6c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50281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183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857232"/>
            <a:ext cx="350046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+mj-lt"/>
              </a:rPr>
              <a:t>Повышение квалификации специалистов, прошедших "последнюю" сертификацию или аккредитацию 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после 1 января 2016 года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,  проходит в рамках </a:t>
            </a:r>
            <a:r>
              <a:rPr lang="ru-RU" b="1" dirty="0" smtClean="0">
                <a:solidFill>
                  <a:srgbClr val="002060"/>
                </a:solidFill>
                <a:latin typeface="+mj-lt"/>
              </a:rPr>
              <a:t>системы непрерывного медицинского и фармацевтического образования в виде индивидуального пятилетнего цикла обучения по соответствующей специальности 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(далее - индивидуальный пятилетний цикл).</a:t>
            </a:r>
          </a:p>
          <a:p>
            <a:pPr algn="ctr"/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075" name="Picture 3" descr="E:\фото работа\csm_nepreryvnoe_obr_new_19525465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9190" y="428604"/>
            <a:ext cx="4847652" cy="592935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357686" y="3714752"/>
            <a:ext cx="2071702" cy="1214446"/>
          </a:xfrm>
          <a:prstGeom prst="roundRect">
            <a:avLst/>
          </a:prstGeom>
          <a:noFill/>
          <a:ln w="66675" cmpd="sng">
            <a:solidFill>
              <a:srgbClr val="FF0000">
                <a:alpha val="74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428860" y="214290"/>
          <a:ext cx="728664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ятиугольник 10"/>
          <p:cNvSpPr/>
          <p:nvPr/>
        </p:nvSpPr>
        <p:spPr>
          <a:xfrm>
            <a:off x="428596" y="285728"/>
            <a:ext cx="2714644" cy="54292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571480"/>
            <a:ext cx="2071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6600" dirty="0" err="1" smtClean="0">
                <a:solidFill>
                  <a:prstClr val="white"/>
                </a:solidFill>
                <a:latin typeface="Georgia"/>
              </a:rPr>
              <a:t>нмо</a:t>
            </a:r>
            <a:endParaRPr lang="ru-RU" sz="6600" dirty="0" smtClean="0">
              <a:solidFill>
                <a:prstClr val="white"/>
              </a:solidFill>
              <a:latin typeface="Georgia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34" y="1643050"/>
            <a:ext cx="23574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+mj-lt"/>
              </a:rPr>
              <a:t>образовательный процесс, </a:t>
            </a:r>
          </a:p>
          <a:p>
            <a:r>
              <a:rPr lang="ru-RU" altLang="ru-RU" dirty="0" smtClean="0">
                <a:solidFill>
                  <a:schemeClr val="bg1"/>
                </a:solidFill>
                <a:latin typeface="+mj-lt"/>
              </a:rPr>
              <a:t>с помощью которого медицинские работники постоянно (ежедневно) обновляют свои знания и практические навыки</a:t>
            </a:r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596" y="5715016"/>
            <a:ext cx="6715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Приказ МЗРФ № 837 от 11.11.2013 г (с изменениями от 9.06.2015 № 328)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«Об утверждении Положения о модели отработки основных принципов НМО специалистов с высшим медицинским образованием…»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8"/>
          <p:cNvSpPr>
            <a:spLocks noChangeArrowheads="1"/>
          </p:cNvSpPr>
          <p:nvPr/>
        </p:nvSpPr>
        <p:spPr bwMode="white">
          <a:xfrm>
            <a:off x="428625" y="214313"/>
            <a:ext cx="838835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С 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2011 </a:t>
            </a: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  <a:latin typeface="Georgia" pitchFamily="18" charset="0"/>
              </a:rPr>
              <a:t>года в Ивановском НИИ материнства и детства функционирует </a:t>
            </a:r>
          </a:p>
          <a:p>
            <a:pPr algn="ctr"/>
            <a:r>
              <a:rPr lang="ru-RU" altLang="ru-RU" sz="2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СИМУЛЯЦИОННО-ТРЕНИНГОВЫЙ ЦЕНТР</a:t>
            </a:r>
            <a:endParaRPr lang="ru-RU" altLang="ru-RU" sz="20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4338" name="Oval 16"/>
          <p:cNvSpPr>
            <a:spLocks noChangeArrowheads="1"/>
          </p:cNvSpPr>
          <p:nvPr/>
        </p:nvSpPr>
        <p:spPr bwMode="auto">
          <a:xfrm>
            <a:off x="2928926" y="5143512"/>
            <a:ext cx="6046789" cy="17144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 b="1" dirty="0">
                <a:solidFill>
                  <a:srgbClr val="002060"/>
                </a:solidFill>
                <a:latin typeface="Georgia" pitchFamily="18" charset="0"/>
              </a:rPr>
              <a:t>Аудитория: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ru-RU" altLang="ru-RU" sz="1400" b="1" dirty="0">
                <a:solidFill>
                  <a:srgbClr val="002060"/>
                </a:solidFill>
                <a:latin typeface="Georgia" pitchFamily="18" charset="0"/>
              </a:rPr>
              <a:t>врачи</a:t>
            </a:r>
            <a:r>
              <a:rPr lang="ru-RU" altLang="ru-RU" sz="1400" dirty="0">
                <a:solidFill>
                  <a:srgbClr val="002060"/>
                </a:solidFill>
                <a:latin typeface="Georgia" pitchFamily="18" charset="0"/>
              </a:rPr>
              <a:t> акушеры-гинекологи, </a:t>
            </a:r>
          </a:p>
          <a:p>
            <a:pPr algn="ctr"/>
            <a:r>
              <a:rPr lang="ru-RU" altLang="ru-RU" sz="1400" dirty="0" err="1">
                <a:solidFill>
                  <a:srgbClr val="002060"/>
                </a:solidFill>
                <a:latin typeface="Georgia" pitchFamily="18" charset="0"/>
              </a:rPr>
              <a:t>неонатологи</a:t>
            </a:r>
            <a:r>
              <a:rPr lang="ru-RU" altLang="ru-RU" sz="1400" dirty="0">
                <a:solidFill>
                  <a:srgbClr val="002060"/>
                </a:solidFill>
                <a:latin typeface="Georgia" pitchFamily="18" charset="0"/>
              </a:rPr>
              <a:t>, анестезиологи-реаниматологи, 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Georgia" pitchFamily="18" charset="0"/>
              </a:rPr>
              <a:t>работающие в учреждениях 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Georgia" pitchFamily="18" charset="0"/>
              </a:rPr>
              <a:t>акушерско-гинекологического профиля 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Georgia" pitchFamily="18" charset="0"/>
              </a:rPr>
              <a:t>из регионов РФ</a:t>
            </a:r>
          </a:p>
          <a:p>
            <a:pPr algn="ctr"/>
            <a:r>
              <a:rPr lang="ru-RU" altLang="ru-RU" sz="1400" dirty="0">
                <a:solidFill>
                  <a:srgbClr val="002060"/>
                </a:solidFill>
                <a:latin typeface="Georgia" pitchFamily="18" charset="0"/>
              </a:rPr>
              <a:t>-</a:t>
            </a:r>
            <a:r>
              <a:rPr lang="ru-RU" altLang="ru-RU" sz="1400" b="1" dirty="0">
                <a:solidFill>
                  <a:srgbClr val="002060"/>
                </a:solidFill>
                <a:latin typeface="Georgia" pitchFamily="18" charset="0"/>
              </a:rPr>
              <a:t>ординаторы и аспиранты НИИ МиД</a:t>
            </a:r>
          </a:p>
          <a:p>
            <a:pPr algn="ctr"/>
            <a:endParaRPr lang="ru-RU" altLang="ru-RU" sz="1600" dirty="0">
              <a:latin typeface="Georgia" pitchFamily="18" charset="0"/>
            </a:endParaRPr>
          </a:p>
        </p:txBody>
      </p:sp>
      <p:sp>
        <p:nvSpPr>
          <p:cNvPr id="14339" name="Номер слайда 1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altLang="ru-RU" sz="1200">
              <a:latin typeface="Arial Black" pitchFamily="34" charset="0"/>
            </a:endParaRPr>
          </a:p>
        </p:txBody>
      </p:sp>
      <p:pic>
        <p:nvPicPr>
          <p:cNvPr id="178184" name="Picture 10" descr="IMG_20140918_102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1916136" cy="157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:\РОКОТЯНСКАЯ ЕЛЕНА\ФОТО СИМ\P10804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214422"/>
            <a:ext cx="3105427" cy="2846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N:\Document\ОБЩАЯ_ПАПКА_ДЛЯ_ОБМЕНА_МЕЖДУ_ПОДРАЗДЕЛЕНИЯМИ\ОТДЕЛ ИНФОРМАЦИОННЫХ ТЕХНОЛОГИЙ\Симцентр от Пановой Буклет и информация на стенд\Фото для буклета\сертификат РОСОМЕ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714620"/>
            <a:ext cx="224406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N:\Document\ОБЩАЯ_ПАПКА_ДЛЯ_ОБМЕНА_МЕЖДУ_ПОДРАЗДЕЛЕНИЯМИ\ОТДЕЛ ИНФОРМАЦИОННЫХ ТЕХНОЛОГИЙ\Симцентр от Пановой Буклет и информация на стенд\Фото для буклета\20160218_122243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5" y="4286256"/>
            <a:ext cx="3465267" cy="207170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" name="Picture 2" descr="C:\Users\elena.boyko\Desktop\ФОТОСЕССИЯ 6.03.17\DSC_37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2017" y="1214422"/>
            <a:ext cx="3441983" cy="22860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3" descr="C:\Users\elena.boyko\Desktop\ФОТОСЕССИЯ 6.03.17\DSC_36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3500438"/>
            <a:ext cx="2473926" cy="164307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5" descr="C:\Users\elena.boyko\Desktop\ФОТОСЕССИЯ 6.03.17\DSC_380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3500438"/>
            <a:ext cx="2786082" cy="185039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9" descr="DSC049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478000" y="-108585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571868" y="2143116"/>
            <a:ext cx="2214578" cy="20002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>
              <a:solidFill>
                <a:srgbClr val="1F497D">
                  <a:lumMod val="75000"/>
                </a:srgbClr>
              </a:solidFill>
              <a:latin typeface="Georgia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3143248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Педиатрия</a:t>
            </a:r>
          </a:p>
          <a:p>
            <a:pPr algn="ctr"/>
            <a:r>
              <a:rPr lang="ru-RU" dirty="0" smtClean="0"/>
              <a:t>3 программы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2000240"/>
            <a:ext cx="307183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00034" y="2000240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Неонатология</a:t>
            </a:r>
            <a:endParaRPr lang="ru-RU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+mj-lt"/>
              </a:rPr>
              <a:t>7 программ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214414" y="357166"/>
            <a:ext cx="3071834" cy="135732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Акушерство и гинекология</a:t>
            </a:r>
          </a:p>
          <a:p>
            <a:pPr algn="ctr"/>
            <a:r>
              <a:rPr lang="ru-RU" dirty="0" smtClean="0"/>
              <a:t>9 программ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29322" y="2000240"/>
            <a:ext cx="3000396" cy="100013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Неврология</a:t>
            </a:r>
          </a:p>
          <a:p>
            <a:pPr algn="ctr"/>
            <a:r>
              <a:rPr lang="ru-RU" dirty="0" smtClean="0"/>
              <a:t>2 программы</a:t>
            </a: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714612" y="4214818"/>
            <a:ext cx="3929090" cy="107157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Организация здравоохранения и общественное здоровье</a:t>
            </a:r>
          </a:p>
          <a:p>
            <a:pPr algn="ctr"/>
            <a:r>
              <a:rPr lang="ru-RU" dirty="0" smtClean="0"/>
              <a:t>7 программ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572000" y="357166"/>
            <a:ext cx="3071834" cy="135732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Анестезиология и реаниматология</a:t>
            </a:r>
          </a:p>
          <a:p>
            <a:pPr algn="ctr"/>
            <a:r>
              <a:rPr lang="ru-RU" dirty="0" smtClean="0"/>
              <a:t>4 программы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5286388"/>
            <a:ext cx="2714644" cy="11430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Клиническая лабораторная диагностика</a:t>
            </a:r>
          </a:p>
          <a:p>
            <a:pPr algn="ctr"/>
            <a:r>
              <a:rPr lang="ru-RU" dirty="0" smtClean="0"/>
              <a:t>1 программа</a:t>
            </a: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29322" y="3071810"/>
            <a:ext cx="3000396" cy="928694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Патологическая анатомия</a:t>
            </a:r>
          </a:p>
          <a:p>
            <a:pPr algn="ctr"/>
            <a:r>
              <a:rPr lang="ru-RU" dirty="0" smtClean="0"/>
              <a:t>3 программы</a:t>
            </a:r>
          </a:p>
          <a:p>
            <a:pPr algn="ctr"/>
            <a:endParaRPr lang="ru-RU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143240" y="5500702"/>
            <a:ext cx="2857520" cy="107157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Аллергология и иммунология</a:t>
            </a:r>
          </a:p>
          <a:p>
            <a:pPr algn="ctr"/>
            <a:r>
              <a:rPr lang="ru-RU" dirty="0" smtClean="0"/>
              <a:t>2 программы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429388" y="5357826"/>
            <a:ext cx="2500362" cy="107157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Генетика</a:t>
            </a:r>
          </a:p>
          <a:p>
            <a:pPr algn="ctr"/>
            <a:r>
              <a:rPr lang="ru-RU" dirty="0" smtClean="0"/>
              <a:t>4 программы</a:t>
            </a:r>
            <a:endParaRPr lang="ru-RU" dirty="0"/>
          </a:p>
        </p:txBody>
      </p:sp>
      <p:pic>
        <p:nvPicPr>
          <p:cNvPr id="34" name="Picture 6" descr="7e3d8b36330c0e1d815a5579aa8114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0" y="2214554"/>
            <a:ext cx="1643074" cy="13442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3786182" y="335756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42 программы ПК в рамках НМО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9458" name="Picture 2" descr="http://apcmed.ru/upload/iblock/4db/4db3fd48015a607b144cec6a3b656fb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18" y="32496"/>
            <a:ext cx="1040958" cy="1324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Штриховая стрелка вправо 20"/>
          <p:cNvSpPr/>
          <p:nvPr/>
        </p:nvSpPr>
        <p:spPr>
          <a:xfrm rot="5203200">
            <a:off x="339379" y="1551700"/>
            <a:ext cx="642910" cy="571504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/>
          <p:cNvSpPr/>
          <p:nvPr/>
        </p:nvSpPr>
        <p:spPr>
          <a:xfrm rot="1098555">
            <a:off x="982321" y="694443"/>
            <a:ext cx="642910" cy="571504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N:\Document\Наука\Рокотянская\сайт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210" cy="4048360"/>
          </a:xfrm>
          <a:prstGeom prst="rect">
            <a:avLst/>
          </a:prstGeom>
          <a:noFill/>
        </p:spPr>
      </p:pic>
      <p:pic>
        <p:nvPicPr>
          <p:cNvPr id="4101" name="Picture 5" descr="N:\Document\Наука\Рокотянская\сайт-1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8358214" cy="3460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214290"/>
            <a:ext cx="7786742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ВЫБОР ЦИКЛА ПОВЫШЕНИЯ КВАЛИФИКАЦИИ НА ПОРТАЛЕ НЕПРЕРЫВНОГО МЕДИЦИНСКОГО И ФАРМАЦЕВТИЧЕСКОГО ОБРАЗОВАНИЯ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 descr="дистанционное обучение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022788"/>
            <a:ext cx="3000364" cy="2532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500174"/>
            <a:ext cx="292892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Дистанционные технологии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64" y="1500174"/>
            <a:ext cx="292895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/>
              <a:t>Стажировка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1500174"/>
            <a:ext cx="285752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err="1" smtClean="0">
                <a:solidFill>
                  <a:schemeClr val="bg1"/>
                </a:solidFill>
              </a:rPr>
              <a:t>Симуляционные</a:t>
            </a:r>
            <a:r>
              <a:rPr lang="ru-RU" b="1" dirty="0" smtClean="0">
                <a:solidFill>
                  <a:schemeClr val="bg1"/>
                </a:solidFill>
              </a:rPr>
              <a:t> технологии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357430"/>
            <a:ext cx="2928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+mj-lt"/>
              </a:rPr>
              <a:t>- </a:t>
            </a:r>
            <a:r>
              <a:rPr lang="ru-RU" b="1" dirty="0" smtClean="0">
                <a:latin typeface="+mj-lt"/>
              </a:rPr>
              <a:t>быстрота </a:t>
            </a:r>
            <a:r>
              <a:rPr lang="ru-RU" dirty="0" smtClean="0">
                <a:latin typeface="+mj-lt"/>
              </a:rPr>
              <a:t>обновления</a:t>
            </a:r>
          </a:p>
          <a:p>
            <a:pPr lvl="0" algn="ctr"/>
            <a:r>
              <a:rPr lang="ru-RU" dirty="0" smtClean="0">
                <a:latin typeface="+mj-lt"/>
              </a:rPr>
              <a:t>-</a:t>
            </a:r>
            <a:r>
              <a:rPr lang="ru-RU" b="1" dirty="0" smtClean="0">
                <a:latin typeface="+mj-lt"/>
              </a:rPr>
              <a:t>тиражирование знаний </a:t>
            </a:r>
            <a:r>
              <a:rPr lang="ru-RU" dirty="0" smtClean="0">
                <a:latin typeface="+mj-lt"/>
              </a:rPr>
              <a:t>лучших специалистов</a:t>
            </a:r>
          </a:p>
          <a:p>
            <a:pPr lvl="0" algn="ctr">
              <a:buFontTx/>
              <a:buChar char="-"/>
            </a:pPr>
            <a:r>
              <a:rPr lang="ru-RU" b="1" dirty="0" smtClean="0">
                <a:latin typeface="+mj-lt"/>
              </a:rPr>
              <a:t>объективизация</a:t>
            </a:r>
            <a:r>
              <a:rPr lang="ru-RU" dirty="0" smtClean="0">
                <a:latin typeface="+mj-lt"/>
              </a:rPr>
              <a:t> учёта и контроля знаний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802" y="2214554"/>
            <a:ext cx="27860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+mj-lt"/>
              </a:rPr>
              <a:t>- </a:t>
            </a:r>
            <a:r>
              <a:rPr lang="ru-RU" b="1" dirty="0" smtClean="0">
                <a:latin typeface="+mj-lt"/>
              </a:rPr>
              <a:t>лекции</a:t>
            </a:r>
            <a:r>
              <a:rPr lang="ru-RU" dirty="0" smtClean="0">
                <a:latin typeface="+mj-lt"/>
              </a:rPr>
              <a:t> </a:t>
            </a:r>
          </a:p>
          <a:p>
            <a:pPr lvl="0" algn="ctr"/>
            <a:r>
              <a:rPr lang="ru-RU" dirty="0" smtClean="0">
                <a:latin typeface="+mj-lt"/>
              </a:rPr>
              <a:t>- </a:t>
            </a:r>
            <a:r>
              <a:rPr lang="ru-RU" b="1" dirty="0" smtClean="0">
                <a:latin typeface="+mj-lt"/>
              </a:rPr>
              <a:t>общение </a:t>
            </a:r>
            <a:r>
              <a:rPr lang="ru-RU" dirty="0" smtClean="0">
                <a:latin typeface="+mj-lt"/>
              </a:rPr>
              <a:t>с квалифицированные специалистами</a:t>
            </a:r>
          </a:p>
          <a:p>
            <a:pPr lvl="0" algn="ctr">
              <a:buFontTx/>
              <a:buChar char="-"/>
            </a:pPr>
            <a:r>
              <a:rPr lang="ru-RU" b="1" dirty="0" smtClean="0">
                <a:latin typeface="+mj-lt"/>
              </a:rPr>
              <a:t>практические занятия</a:t>
            </a:r>
          </a:p>
          <a:p>
            <a:pPr lvl="0" algn="ctr">
              <a:buFontTx/>
              <a:buChar char="-"/>
            </a:pPr>
            <a:r>
              <a:rPr lang="ru-RU" b="1" dirty="0" smtClean="0">
                <a:latin typeface="+mj-lt"/>
              </a:rPr>
              <a:t>обмен опытом</a:t>
            </a:r>
            <a:endParaRPr lang="ru-RU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2285992"/>
            <a:ext cx="29289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latin typeface="+mj-lt"/>
              </a:rPr>
              <a:t>-обучение на высокотехнологичных роботах-симуляторах в максимально </a:t>
            </a:r>
            <a:r>
              <a:rPr lang="ru-RU" b="1" dirty="0" smtClean="0">
                <a:latin typeface="+mj-lt"/>
              </a:rPr>
              <a:t>реалистичных условиях  </a:t>
            </a:r>
            <a:endParaRPr lang="ru-RU" b="1" dirty="0">
              <a:latin typeface="+mj-lt"/>
            </a:endParaRPr>
          </a:p>
        </p:txBody>
      </p:sp>
      <p:pic>
        <p:nvPicPr>
          <p:cNvPr id="1026" name="Picture 2" descr="Картинки по запросу общение с профессионалам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143380"/>
            <a:ext cx="2786082" cy="2286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E:\фото работа\Безымянный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3857628"/>
            <a:ext cx="26536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1179</Words>
  <Application>Microsoft Macintosh PowerPoint</Application>
  <PresentationFormat>Bildschirmpräsentation (4:3)</PresentationFormat>
  <Paragraphs>294</Paragraphs>
  <Slides>24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Официальная</vt:lpstr>
      <vt:lpstr>ИСПОЛЬОВАНИЕ СИМУЛЯЦИОННОГО ОБУЧЕНИЯ В РАМКАХ НЕПРЕРЫВНОГО МЕДИЦИНСКОГО ОБРАЗОВАНИЯ   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СТРУКТУРА СИМУЛЯЦИОННО-ТРЕНИНГОВОГО ЦЕНТРА </vt:lpstr>
      <vt:lpstr>ОТРАБОТКА ПРАКТИЧЕСКИХ НАВЫКОВ</vt:lpstr>
      <vt:lpstr> РЕШЕНИЕ СИМУЛЯЦИОННЫХ ЗАДАЧ </vt:lpstr>
      <vt:lpstr>PowerPoint-Präsentation</vt:lpstr>
      <vt:lpstr>РЕЗУЛЬТАТЫ ИСХОДЯЩЕГО И ИТОГОВОГО ТЕСТИРОВАНИЯ ЗНАНИЙ ПОСЛЕ ЦИКЛА СИМУЛЯЦИОННОГО ОБУЧЕНИЯ</vt:lpstr>
      <vt:lpstr>САМООЦЕНКА ПРОФЕССИОНАЛЬНЫХ НАВЫКОВ  ДО И ПОСЛЕ ЦИКЛА ПОВЫШЕНИЯ КВАЛИФИКАЦИИ</vt:lpstr>
      <vt:lpstr>ОЦЕНКА ВЫПОЛНЕНИЯ ПРАКТИЧЕСКИХ НАВЫКОВ  ДО И ПОСЛЕ СИМУЛЯЦИОННЫХ ЗАНЯТИЙ  по теме «Акушерские операции»  </vt:lpstr>
      <vt:lpstr>Результаты оценки практических навыков по оказанию первичной реанимации взрослого до и после цикла повышения квалификации</vt:lpstr>
      <vt:lpstr>НМО</vt:lpstr>
      <vt:lpstr>PowerPoint-Präsentation</vt:lpstr>
      <vt:lpstr>PowerPoint-Präsentation</vt:lpstr>
      <vt:lpstr> Разработка перечня станций для II этапа </vt:lpstr>
      <vt:lpstr>Результаты оценки практических навыков по оказанию первичной реанимации взрослого у ординаторов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Симуляционная технология, как эффективный метод обучения специалистов акушерских стационаров     Панова И.А., Малышкина А.И., Рокотянская Е.А.,  Парейшвили В.В., Салахова Л.М.       РОСОМЕД 2016</dc:title>
  <dc:creator>Elena.Boyko</dc:creator>
  <cp:lastModifiedBy>Maxim Gorshkov</cp:lastModifiedBy>
  <cp:revision>202</cp:revision>
  <dcterms:created xsi:type="dcterms:W3CDTF">2016-09-19T07:18:05Z</dcterms:created>
  <dcterms:modified xsi:type="dcterms:W3CDTF">2017-04-13T11:15:20Z</dcterms:modified>
</cp:coreProperties>
</file>